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03" r:id="rId2"/>
    <p:sldId id="378" r:id="rId3"/>
    <p:sldId id="379" r:id="rId4"/>
    <p:sldId id="380" r:id="rId5"/>
    <p:sldId id="381" r:id="rId6"/>
    <p:sldId id="382" r:id="rId7"/>
    <p:sldId id="383" r:id="rId8"/>
    <p:sldId id="385" r:id="rId9"/>
    <p:sldId id="384" r:id="rId10"/>
    <p:sldId id="387" r:id="rId11"/>
    <p:sldId id="386" r:id="rId12"/>
    <p:sldId id="451" r:id="rId13"/>
    <p:sldId id="452" r:id="rId14"/>
    <p:sldId id="256" r:id="rId15"/>
    <p:sldId id="388" r:id="rId16"/>
    <p:sldId id="390" r:id="rId17"/>
    <p:sldId id="391" r:id="rId18"/>
    <p:sldId id="389" r:id="rId19"/>
    <p:sldId id="393" r:id="rId20"/>
    <p:sldId id="394" r:id="rId21"/>
    <p:sldId id="396" r:id="rId22"/>
    <p:sldId id="397"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417" r:id="rId42"/>
    <p:sldId id="418" r:id="rId43"/>
    <p:sldId id="419" r:id="rId44"/>
    <p:sldId id="420" r:id="rId45"/>
    <p:sldId id="421" r:id="rId46"/>
    <p:sldId id="422" r:id="rId47"/>
    <p:sldId id="423" r:id="rId48"/>
    <p:sldId id="425" r:id="rId49"/>
    <p:sldId id="427" r:id="rId50"/>
    <p:sldId id="424" r:id="rId51"/>
    <p:sldId id="433" r:id="rId52"/>
    <p:sldId id="434" r:id="rId53"/>
    <p:sldId id="426" r:id="rId54"/>
    <p:sldId id="428" r:id="rId55"/>
    <p:sldId id="429" r:id="rId56"/>
    <p:sldId id="431" r:id="rId57"/>
    <p:sldId id="432" r:id="rId58"/>
    <p:sldId id="430" r:id="rId59"/>
    <p:sldId id="435" r:id="rId60"/>
    <p:sldId id="436" r:id="rId61"/>
    <p:sldId id="437" r:id="rId62"/>
    <p:sldId id="438" r:id="rId63"/>
    <p:sldId id="441" r:id="rId64"/>
    <p:sldId id="440" r:id="rId65"/>
    <p:sldId id="439" r:id="rId66"/>
    <p:sldId id="442" r:id="rId67"/>
    <p:sldId id="443" r:id="rId68"/>
    <p:sldId id="444" r:id="rId69"/>
    <p:sldId id="446" r:id="rId70"/>
    <p:sldId id="445" r:id="rId71"/>
    <p:sldId id="447" r:id="rId72"/>
    <p:sldId id="449" r:id="rId73"/>
    <p:sldId id="44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5" autoAdjust="0"/>
    <p:restoredTop sz="82870" autoAdjust="0"/>
  </p:normalViewPr>
  <p:slideViewPr>
    <p:cSldViewPr snapToGrid="0">
      <p:cViewPr varScale="1">
        <p:scale>
          <a:sx n="122" d="100"/>
          <a:sy n="122" d="100"/>
        </p:scale>
        <p:origin x="96"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6F110-90A8-4076-9D02-9D3F1F3CBF00}" type="datetimeFigureOut">
              <a:rPr lang="en-US" smtClean="0"/>
              <a:t>11/20/2023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B644DD-AF53-4885-937D-D38A188E8CD5}" type="slidenum">
              <a:rPr lang="en-US" smtClean="0"/>
              <a:t>‹#›</a:t>
            </a:fld>
            <a:endParaRPr lang="en-US" dirty="0"/>
          </a:p>
        </p:txBody>
      </p:sp>
    </p:spTree>
    <p:extLst>
      <p:ext uri="{BB962C8B-B14F-4D97-AF65-F5344CB8AC3E}">
        <p14:creationId xmlns:p14="http://schemas.microsoft.com/office/powerpoint/2010/main" val="317207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1433103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83408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97986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714676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584668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411912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54802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3785404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2030458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1193265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C158CB-B6C8-48C5-B115-BD37D1BC2215}" type="datetimeFigureOut">
              <a:rPr lang="en-US" smtClean="0"/>
              <a:t>11/20/2023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EA32B6C-1D7E-461D-97B1-6FA0F1612B12}" type="slidenum">
              <a:rPr lang="en-US" smtClean="0"/>
              <a:t>‹#›</a:t>
            </a:fld>
            <a:endParaRPr lang="en-US" dirty="0"/>
          </a:p>
        </p:txBody>
      </p:sp>
    </p:spTree>
    <p:extLst>
      <p:ext uri="{BB962C8B-B14F-4D97-AF65-F5344CB8AC3E}">
        <p14:creationId xmlns:p14="http://schemas.microsoft.com/office/powerpoint/2010/main" val="4183831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C158CB-B6C8-48C5-B115-BD37D1BC2215}" type="datetimeFigureOut">
              <a:rPr lang="en-US" smtClean="0"/>
              <a:t>11/20/2023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A32B6C-1D7E-461D-97B1-6FA0F1612B12}" type="slidenum">
              <a:rPr lang="en-US" smtClean="0"/>
              <a:t>‹#›</a:t>
            </a:fld>
            <a:endParaRPr lang="en-US" dirty="0"/>
          </a:p>
        </p:txBody>
      </p:sp>
    </p:spTree>
    <p:extLst>
      <p:ext uri="{BB962C8B-B14F-4D97-AF65-F5344CB8AC3E}">
        <p14:creationId xmlns:p14="http://schemas.microsoft.com/office/powerpoint/2010/main" val="871409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0.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1.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9.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7.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gif"/><Relationship Id="rId4" Type="http://schemas.openxmlformats.org/officeDocument/2006/relationships/image" Target="../media/image61.gif"/></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247" y="3781922"/>
            <a:ext cx="7672305" cy="769441"/>
          </a:xfrm>
          <a:prstGeom prst="rect">
            <a:avLst/>
          </a:prstGeom>
        </p:spPr>
        <p:txBody>
          <a:bodyPr wrap="square">
            <a:spAutoFit/>
          </a:bodyPr>
          <a:lstStyle/>
          <a:p>
            <a:r>
              <a:rPr lang="en-US" sz="4400" dirty="0">
                <a:latin typeface="Unispace" panose="02000809060000020004" pitchFamily="49" charset="0"/>
              </a:rPr>
              <a:t>Mechatronic equipment</a:t>
            </a:r>
            <a:endParaRPr lang="en-US" sz="4400" dirty="0"/>
          </a:p>
        </p:txBody>
      </p:sp>
      <p:sp>
        <p:nvSpPr>
          <p:cNvPr id="2" name="Title 1"/>
          <p:cNvSpPr>
            <a:spLocks noGrp="1"/>
          </p:cNvSpPr>
          <p:nvPr>
            <p:ph type="ctrTitle"/>
          </p:nvPr>
        </p:nvSpPr>
        <p:spPr>
          <a:xfrm>
            <a:off x="1498600" y="2112963"/>
            <a:ext cx="9144000" cy="2387600"/>
          </a:xfrm>
        </p:spPr>
        <p:txBody>
          <a:bodyPr>
            <a:normAutofit/>
          </a:bodyPr>
          <a:lstStyle/>
          <a:p>
            <a:r>
              <a:rPr lang="en-US" dirty="0"/>
              <a:t>Previously on </a:t>
            </a:r>
            <a:br>
              <a:rPr lang="en-US" dirty="0"/>
            </a:br>
            <a:endParaRPr lang="en-US" dirty="0">
              <a:latin typeface="Unispace" panose="02000809060000020004" pitchFamily="49" charset="0"/>
            </a:endParaRPr>
          </a:p>
        </p:txBody>
      </p:sp>
      <p:sp>
        <p:nvSpPr>
          <p:cNvPr id="4" name="Rectangle 3"/>
          <p:cNvSpPr/>
          <p:nvPr/>
        </p:nvSpPr>
        <p:spPr>
          <a:xfrm>
            <a:off x="2234447" y="3731122"/>
            <a:ext cx="7672305" cy="769441"/>
          </a:xfrm>
          <a:prstGeom prst="rect">
            <a:avLst/>
          </a:prstGeom>
        </p:spPr>
        <p:txBody>
          <a:bodyPr wrap="square">
            <a:spAutoFit/>
          </a:bodyPr>
          <a:lstStyle/>
          <a:p>
            <a:r>
              <a:rPr lang="en-US" sz="4400" dirty="0">
                <a:solidFill>
                  <a:srgbClr val="00D219"/>
                </a:solidFill>
                <a:latin typeface="Unispace" panose="02000809060000020004" pitchFamily="49" charset="0"/>
              </a:rPr>
              <a:t>Mechatronic equipment</a:t>
            </a:r>
            <a:endParaRPr lang="en-US" sz="4400" dirty="0">
              <a:solidFill>
                <a:srgbClr val="00D219"/>
              </a:solidFill>
            </a:endParaRPr>
          </a:p>
        </p:txBody>
      </p:sp>
    </p:spTree>
    <p:extLst>
      <p:ext uri="{BB962C8B-B14F-4D97-AF65-F5344CB8AC3E}">
        <p14:creationId xmlns:p14="http://schemas.microsoft.com/office/powerpoint/2010/main" val="319029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Permanent magnet steppers</a:t>
            </a:r>
          </a:p>
        </p:txBody>
      </p:sp>
      <p:sp>
        <p:nvSpPr>
          <p:cNvPr id="3" name="Content Placeholder 2"/>
          <p:cNvSpPr>
            <a:spLocks noGrp="1"/>
          </p:cNvSpPr>
          <p:nvPr>
            <p:ph idx="1"/>
          </p:nvPr>
        </p:nvSpPr>
        <p:spPr/>
        <p:txBody>
          <a:bodyPr/>
          <a:lstStyle/>
          <a:p>
            <a:pPr marL="0" indent="0">
              <a:buNone/>
            </a:pPr>
            <a:r>
              <a:rPr lang="en-US" dirty="0"/>
              <a:t>Motor has a magnetized rotor. The magnetization in alternating NSNSNS around the rotor. Multi-stack steppers with PM are available. In this case rotor’s poles are not rotated in each layer but rather the poles in the stator. </a:t>
            </a:r>
          </a:p>
        </p:txBody>
      </p:sp>
      <p:pic>
        <p:nvPicPr>
          <p:cNvPr id="4" name="Picture 3"/>
          <p:cNvPicPr>
            <a:picLocks noChangeAspect="1"/>
          </p:cNvPicPr>
          <p:nvPr/>
        </p:nvPicPr>
        <p:blipFill>
          <a:blip r:embed="rId2"/>
          <a:stretch>
            <a:fillRect/>
          </a:stretch>
        </p:blipFill>
        <p:spPr>
          <a:xfrm>
            <a:off x="7109856" y="4165598"/>
            <a:ext cx="5082144" cy="2692402"/>
          </a:xfrm>
          <a:prstGeom prst="rect">
            <a:avLst/>
          </a:prstGeom>
        </p:spPr>
      </p:pic>
    </p:spTree>
    <p:extLst>
      <p:ext uri="{BB962C8B-B14F-4D97-AF65-F5344CB8AC3E}">
        <p14:creationId xmlns:p14="http://schemas.microsoft.com/office/powerpoint/2010/main" val="266318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2450" y="4292981"/>
            <a:ext cx="5543550" cy="2476119"/>
          </a:xfrm>
          <a:prstGeom prst="rect">
            <a:avLst/>
          </a:prstGeom>
        </p:spPr>
      </p:pic>
      <p:sp>
        <p:nvSpPr>
          <p:cNvPr id="2" name="Title 1"/>
          <p:cNvSpPr>
            <a:spLocks noGrp="1"/>
          </p:cNvSpPr>
          <p:nvPr>
            <p:ph type="title"/>
          </p:nvPr>
        </p:nvSpPr>
        <p:spPr/>
        <p:txBody>
          <a:bodyPr/>
          <a:lstStyle/>
          <a:p>
            <a:r>
              <a:rPr lang="en-US" dirty="0"/>
              <a:t>Hybrid stepper motors</a:t>
            </a:r>
          </a:p>
        </p:txBody>
      </p:sp>
      <p:sp>
        <p:nvSpPr>
          <p:cNvPr id="3" name="Content Placeholder 2"/>
          <p:cNvSpPr>
            <a:spLocks noGrp="1"/>
          </p:cNvSpPr>
          <p:nvPr>
            <p:ph idx="1"/>
          </p:nvPr>
        </p:nvSpPr>
        <p:spPr/>
        <p:txBody>
          <a:bodyPr/>
          <a:lstStyle/>
          <a:p>
            <a:pPr marL="0" indent="0">
              <a:buNone/>
            </a:pPr>
            <a:r>
              <a:rPr lang="en-US" dirty="0"/>
              <a:t>Hybrid stepping motors combine the torque effect of reluctance and permanent magnets. The rotor contains 2 toothed sections displaced by half tooth pitch. Axial permanent magnets are placed inside the rotor.</a:t>
            </a:r>
          </a:p>
          <a:p>
            <a:pPr marL="0" indent="0">
              <a:buNone/>
            </a:pPr>
            <a:r>
              <a:rPr lang="en-US" dirty="0"/>
              <a:t>Stator construction remains the same, but the windings and connections are different: 2 coils on each pole are assigned to distinct phases. </a:t>
            </a:r>
            <a:r>
              <a:rPr lang="en-US" dirty="0" err="1"/>
              <a:t>Invese</a:t>
            </a:r>
            <a:r>
              <a:rPr lang="en-US" dirty="0"/>
              <a:t> variations are possible.</a:t>
            </a:r>
          </a:p>
        </p:txBody>
      </p:sp>
      <p:pic>
        <p:nvPicPr>
          <p:cNvPr id="3074" name="Picture 2" descr="https://www.researchgate.net/profile/Roberto-Oboe/publication/228332660/figure/fig1/AS:301959677530113@1449004205425/Hybrid-stepper-mot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575" y="4373752"/>
            <a:ext cx="47720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477250" y="65287"/>
            <a:ext cx="3460750" cy="1760338"/>
          </a:xfrm>
          <a:prstGeom prst="rect">
            <a:avLst/>
          </a:prstGeom>
        </p:spPr>
      </p:pic>
    </p:spTree>
    <p:extLst>
      <p:ext uri="{BB962C8B-B14F-4D97-AF65-F5344CB8AC3E}">
        <p14:creationId xmlns:p14="http://schemas.microsoft.com/office/powerpoint/2010/main" val="237856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548436" y="0"/>
            <a:ext cx="5643564" cy="3543300"/>
          </a:xfrm>
          <a:prstGeom prst="rect">
            <a:avLst/>
          </a:prstGeom>
        </p:spPr>
      </p:pic>
      <p:pic>
        <p:nvPicPr>
          <p:cNvPr id="4" name="Content Placeholder 3"/>
          <p:cNvPicPr>
            <a:picLocks noGrp="1" noChangeAspect="1"/>
          </p:cNvPicPr>
          <p:nvPr>
            <p:ph idx="1"/>
          </p:nvPr>
        </p:nvPicPr>
        <p:blipFill rotWithShape="1">
          <a:blip r:embed="rId3"/>
          <a:srcRect r="52142"/>
          <a:stretch/>
        </p:blipFill>
        <p:spPr>
          <a:xfrm>
            <a:off x="0" y="152400"/>
            <a:ext cx="6210300" cy="6192706"/>
          </a:xfrm>
          <a:prstGeom prst="rect">
            <a:avLst/>
          </a:prstGeom>
        </p:spPr>
      </p:pic>
      <p:sp>
        <p:nvSpPr>
          <p:cNvPr id="8" name="TextBox 7"/>
          <p:cNvSpPr txBox="1"/>
          <p:nvPr/>
        </p:nvSpPr>
        <p:spPr>
          <a:xfrm>
            <a:off x="6548436" y="3419475"/>
            <a:ext cx="1754566" cy="954107"/>
          </a:xfrm>
          <a:prstGeom prst="rect">
            <a:avLst/>
          </a:prstGeom>
          <a:noFill/>
        </p:spPr>
        <p:txBody>
          <a:bodyPr wrap="square" rtlCol="0">
            <a:spAutoFit/>
          </a:bodyPr>
          <a:lstStyle/>
          <a:p>
            <a:r>
              <a:rPr lang="lt-LT" sz="2800" dirty="0"/>
              <a:t>A- 1,3,5,7</a:t>
            </a:r>
          </a:p>
          <a:p>
            <a:r>
              <a:rPr lang="lt-LT" sz="2800" dirty="0"/>
              <a:t>B-2,4,6,8</a:t>
            </a:r>
            <a:endParaRPr lang="en-US" sz="2800" dirty="0"/>
          </a:p>
        </p:txBody>
      </p:sp>
      <p:pic>
        <p:nvPicPr>
          <p:cNvPr id="7" name="Content Placeholder 3"/>
          <p:cNvPicPr>
            <a:picLocks noChangeAspect="1"/>
          </p:cNvPicPr>
          <p:nvPr/>
        </p:nvPicPr>
        <p:blipFill rotWithShape="1">
          <a:blip r:embed="rId3"/>
          <a:srcRect l="48446" t="-5383" r="3696" b="5383"/>
          <a:stretch/>
        </p:blipFill>
        <p:spPr>
          <a:xfrm>
            <a:off x="5743482" y="4457700"/>
            <a:ext cx="2407120" cy="2400300"/>
          </a:xfrm>
          <a:prstGeom prst="rect">
            <a:avLst/>
          </a:prstGeom>
        </p:spPr>
      </p:pic>
      <p:pic>
        <p:nvPicPr>
          <p:cNvPr id="9" name="Picture 2" descr="Full step, half step, or micro-step? - ED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4230" y="4158522"/>
            <a:ext cx="3667770"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45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55656" y="3674579"/>
            <a:ext cx="3895702" cy="2502383"/>
          </a:xfrm>
          <a:prstGeom prst="rect">
            <a:avLst/>
          </a:prstGeom>
        </p:spPr>
      </p:pic>
      <p:sp>
        <p:nvSpPr>
          <p:cNvPr id="3" name="Content Placeholder 2"/>
          <p:cNvSpPr>
            <a:spLocks noGrp="1"/>
          </p:cNvSpPr>
          <p:nvPr>
            <p:ph idx="1"/>
          </p:nvPr>
        </p:nvSpPr>
        <p:spPr>
          <a:xfrm>
            <a:off x="838200" y="438150"/>
            <a:ext cx="10515600" cy="5738813"/>
          </a:xfrm>
        </p:spPr>
        <p:txBody>
          <a:bodyPr/>
          <a:lstStyle/>
          <a:p>
            <a:r>
              <a:rPr lang="en-US" dirty="0"/>
              <a:t>The motor is continuously stepped by energizing the phases in the sequence</a:t>
            </a:r>
            <a:r>
              <a:rPr lang="lt-LT" dirty="0"/>
              <a:t> </a:t>
            </a:r>
            <a:r>
              <a:rPr lang="en-US" dirty="0"/>
              <a:t>A, </a:t>
            </a:r>
            <a:r>
              <a:rPr lang="lt-LT" dirty="0"/>
              <a:t>-</a:t>
            </a:r>
            <a:r>
              <a:rPr lang="en-US" dirty="0"/>
              <a:t>B, </a:t>
            </a:r>
            <a:r>
              <a:rPr lang="lt-LT" dirty="0"/>
              <a:t>-</a:t>
            </a:r>
            <a:r>
              <a:rPr lang="en-US" dirty="0"/>
              <a:t>A, B, A (</a:t>
            </a:r>
            <a:r>
              <a:rPr lang="lt-LT" dirty="0" err="1"/>
              <a:t>anti</a:t>
            </a:r>
            <a:r>
              <a:rPr lang="en-US" dirty="0"/>
              <a:t>clockwise) or A, B, </a:t>
            </a:r>
            <a:r>
              <a:rPr lang="lt-LT" dirty="0"/>
              <a:t>-</a:t>
            </a:r>
            <a:r>
              <a:rPr lang="en-US" dirty="0"/>
              <a:t>A, </a:t>
            </a:r>
            <a:r>
              <a:rPr lang="lt-LT" dirty="0"/>
              <a:t>-</a:t>
            </a:r>
            <a:r>
              <a:rPr lang="en-US" dirty="0"/>
              <a:t>B, </a:t>
            </a:r>
            <a:r>
              <a:rPr lang="lt-LT" dirty="0"/>
              <a:t>+</a:t>
            </a:r>
            <a:r>
              <a:rPr lang="en-US" dirty="0"/>
              <a:t>A (clockwise). </a:t>
            </a:r>
            <a:r>
              <a:rPr lang="lt-LT" dirty="0"/>
              <a:t>A</a:t>
            </a:r>
            <a:r>
              <a:rPr lang="en-US" dirty="0"/>
              <a:t> bipolar supply is needed (i.e. one which can </a:t>
            </a:r>
            <a:r>
              <a:rPr lang="lt-LT" dirty="0" err="1"/>
              <a:t>produce</a:t>
            </a:r>
            <a:r>
              <a:rPr lang="en-US" dirty="0"/>
              <a:t> </a:t>
            </a:r>
            <a:r>
              <a:rPr lang="lt-LT" dirty="0"/>
              <a:t>-V </a:t>
            </a:r>
            <a:r>
              <a:rPr lang="en-US" dirty="0"/>
              <a:t>or </a:t>
            </a:r>
            <a:r>
              <a:rPr lang="lt-LT" dirty="0"/>
              <a:t>V</a:t>
            </a:r>
            <a:r>
              <a:rPr lang="en-US" dirty="0"/>
              <a:t> current). When the motor is operated in this way it is referred to as ‘2-phase,</a:t>
            </a:r>
            <a:r>
              <a:rPr lang="lt-LT" dirty="0"/>
              <a:t> </a:t>
            </a:r>
            <a:r>
              <a:rPr lang="en-US" dirty="0"/>
              <a:t>with bipolar supply</a:t>
            </a:r>
            <a:r>
              <a:rPr lang="lt-LT" dirty="0"/>
              <a:t>‘</a:t>
            </a:r>
            <a:endParaRPr lang="en-US" dirty="0"/>
          </a:p>
        </p:txBody>
      </p:sp>
      <p:pic>
        <p:nvPicPr>
          <p:cNvPr id="4" name="Picture 3"/>
          <p:cNvPicPr>
            <a:picLocks noChangeAspect="1"/>
          </p:cNvPicPr>
          <p:nvPr/>
        </p:nvPicPr>
        <p:blipFill>
          <a:blip r:embed="rId3"/>
          <a:stretch>
            <a:fillRect/>
          </a:stretch>
        </p:blipFill>
        <p:spPr>
          <a:xfrm>
            <a:off x="0" y="3363937"/>
            <a:ext cx="4048125" cy="2541607"/>
          </a:xfrm>
          <a:prstGeom prst="rect">
            <a:avLst/>
          </a:prstGeom>
        </p:spPr>
      </p:pic>
      <p:pic>
        <p:nvPicPr>
          <p:cNvPr id="6" name="Picture 5"/>
          <p:cNvPicPr>
            <a:picLocks noChangeAspect="1"/>
          </p:cNvPicPr>
          <p:nvPr/>
        </p:nvPicPr>
        <p:blipFill>
          <a:blip r:embed="rId4"/>
          <a:stretch>
            <a:fillRect/>
          </a:stretch>
        </p:blipFill>
        <p:spPr>
          <a:xfrm>
            <a:off x="8151358" y="3674578"/>
            <a:ext cx="3888122" cy="2510292"/>
          </a:xfrm>
          <a:prstGeom prst="rect">
            <a:avLst/>
          </a:prstGeom>
        </p:spPr>
      </p:pic>
      <p:sp>
        <p:nvSpPr>
          <p:cNvPr id="7" name="TextBox 6"/>
          <p:cNvSpPr txBox="1"/>
          <p:nvPr/>
        </p:nvSpPr>
        <p:spPr>
          <a:xfrm>
            <a:off x="1181100" y="4219395"/>
            <a:ext cx="433132" cy="369332"/>
          </a:xfrm>
          <a:prstGeom prst="rect">
            <a:avLst/>
          </a:prstGeom>
          <a:noFill/>
        </p:spPr>
        <p:txBody>
          <a:bodyPr wrap="none" rtlCol="0">
            <a:spAutoFit/>
          </a:bodyPr>
          <a:lstStyle/>
          <a:p>
            <a:r>
              <a:rPr lang="lt-LT" dirty="0"/>
              <a:t>+A</a:t>
            </a:r>
            <a:endParaRPr lang="en-US" dirty="0"/>
          </a:p>
        </p:txBody>
      </p:sp>
      <p:sp>
        <p:nvSpPr>
          <p:cNvPr id="8" name="TextBox 7"/>
          <p:cNvSpPr txBox="1"/>
          <p:nvPr/>
        </p:nvSpPr>
        <p:spPr>
          <a:xfrm>
            <a:off x="6830877" y="5038545"/>
            <a:ext cx="309700" cy="369332"/>
          </a:xfrm>
          <a:prstGeom prst="rect">
            <a:avLst/>
          </a:prstGeom>
          <a:noFill/>
        </p:spPr>
        <p:txBody>
          <a:bodyPr wrap="none" rtlCol="0">
            <a:spAutoFit/>
          </a:bodyPr>
          <a:lstStyle/>
          <a:p>
            <a:r>
              <a:rPr lang="lt-LT" dirty="0"/>
              <a:t>B</a:t>
            </a:r>
            <a:endParaRPr lang="en-US" dirty="0"/>
          </a:p>
        </p:txBody>
      </p:sp>
      <p:sp>
        <p:nvSpPr>
          <p:cNvPr id="9" name="TextBox 8"/>
          <p:cNvSpPr txBox="1"/>
          <p:nvPr/>
        </p:nvSpPr>
        <p:spPr>
          <a:xfrm>
            <a:off x="9286875" y="4450074"/>
            <a:ext cx="388248" cy="369332"/>
          </a:xfrm>
          <a:prstGeom prst="rect">
            <a:avLst/>
          </a:prstGeom>
          <a:noFill/>
        </p:spPr>
        <p:txBody>
          <a:bodyPr wrap="none" rtlCol="0">
            <a:spAutoFit/>
          </a:bodyPr>
          <a:lstStyle/>
          <a:p>
            <a:r>
              <a:rPr lang="lt-LT" dirty="0"/>
              <a:t>-A</a:t>
            </a:r>
            <a:endParaRPr lang="en-US" dirty="0"/>
          </a:p>
        </p:txBody>
      </p:sp>
    </p:spTree>
    <p:extLst>
      <p:ext uri="{BB962C8B-B14F-4D97-AF65-F5344CB8AC3E}">
        <p14:creationId xmlns:p14="http://schemas.microsoft.com/office/powerpoint/2010/main" val="193568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Mechatronic Equipment: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Sensors for mechatronic systems</a:t>
            </a: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Vilius Vertelis</a:t>
            </a:r>
          </a:p>
          <a:p>
            <a:r>
              <a:rPr lang="en-US" dirty="0" err="1">
                <a:latin typeface="Times New Roman" panose="02020603050405020304" pitchFamily="18" charset="0"/>
                <a:cs typeface="Times New Roman" panose="02020603050405020304" pitchFamily="18" charset="0"/>
              </a:rPr>
              <a:t>vilius.vertelis@vilniustech.lt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133014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Tachogenerator</a:t>
            </a:r>
            <a:endParaRPr lang="en-US" dirty="0"/>
          </a:p>
        </p:txBody>
      </p:sp>
      <p:sp>
        <p:nvSpPr>
          <p:cNvPr id="3" name="Content Placeholder 2"/>
          <p:cNvSpPr>
            <a:spLocks noGrp="1"/>
          </p:cNvSpPr>
          <p:nvPr>
            <p:ph idx="1"/>
          </p:nvPr>
        </p:nvSpPr>
        <p:spPr/>
        <p:txBody>
          <a:bodyPr/>
          <a:lstStyle/>
          <a:p>
            <a:pPr algn="just"/>
            <a:r>
              <a:rPr lang="en-US" dirty="0"/>
              <a:t>A tachometer generator is </a:t>
            </a:r>
            <a:r>
              <a:rPr lang="lt-LT" dirty="0" err="1"/>
              <a:t>an</a:t>
            </a:r>
            <a:r>
              <a:rPr lang="lt-LT" dirty="0"/>
              <a:t> </a:t>
            </a:r>
            <a:r>
              <a:rPr lang="en-US" dirty="0"/>
              <a:t>electrical generator for recording the speed of electrical and other rotating machines, such as speed-controlled drives or engine test benches . </a:t>
            </a:r>
            <a:r>
              <a:rPr lang="en-US" dirty="0" err="1"/>
              <a:t>Tacho</a:t>
            </a:r>
            <a:r>
              <a:rPr lang="en-US" dirty="0"/>
              <a:t> generators were very common as speed sensors, but are increasingly being replaced by cheaper incremental encoders that can work to a standstill.</a:t>
            </a:r>
          </a:p>
        </p:txBody>
      </p:sp>
      <p:pic>
        <p:nvPicPr>
          <p:cNvPr id="1026" name="Picture 2" descr="https://cdn.automationforum.co/uploads/2018/08/2-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085968"/>
            <a:ext cx="3321744" cy="2343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O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0981" y="3838832"/>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54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Tachogenerators</a:t>
            </a:r>
            <a:r>
              <a:rPr lang="lt-LT" dirty="0"/>
              <a:t> are </a:t>
            </a:r>
            <a:r>
              <a:rPr lang="en-US" dirty="0"/>
              <a:t>used</a:t>
            </a:r>
            <a:r>
              <a:rPr lang="lt-LT" dirty="0"/>
              <a:t>:</a:t>
            </a:r>
            <a:endParaRPr lang="en-US" dirty="0"/>
          </a:p>
        </p:txBody>
      </p:sp>
      <p:sp>
        <p:nvSpPr>
          <p:cNvPr id="3" name="Content Placeholder 2"/>
          <p:cNvSpPr>
            <a:spLocks noGrp="1"/>
          </p:cNvSpPr>
          <p:nvPr>
            <p:ph idx="1"/>
          </p:nvPr>
        </p:nvSpPr>
        <p:spPr/>
        <p:txBody>
          <a:bodyPr/>
          <a:lstStyle/>
          <a:p>
            <a:r>
              <a:rPr lang="en-US" dirty="0"/>
              <a:t>To measure rotation speed. When connected to a voltage reader it becomes a tachometer.</a:t>
            </a:r>
          </a:p>
          <a:p>
            <a:r>
              <a:rPr lang="en-US" dirty="0"/>
              <a:t>In automation and control for feedback about motors rotation speed</a:t>
            </a:r>
          </a:p>
          <a:p>
            <a:r>
              <a:rPr lang="en-US" dirty="0"/>
              <a:t>To reduce vibrations of servo motors</a:t>
            </a:r>
          </a:p>
        </p:txBody>
      </p:sp>
    </p:spTree>
    <p:extLst>
      <p:ext uri="{BB962C8B-B14F-4D97-AF65-F5344CB8AC3E}">
        <p14:creationId xmlns:p14="http://schemas.microsoft.com/office/powerpoint/2010/main" val="835636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Techogenerators</a:t>
            </a:r>
            <a:r>
              <a:rPr lang="en-US" dirty="0"/>
              <a:t>: requirements</a:t>
            </a:r>
          </a:p>
        </p:txBody>
      </p:sp>
      <p:sp>
        <p:nvSpPr>
          <p:cNvPr id="3" name="Content Placeholder 2"/>
          <p:cNvSpPr>
            <a:spLocks noGrp="1"/>
          </p:cNvSpPr>
          <p:nvPr>
            <p:ph idx="1"/>
          </p:nvPr>
        </p:nvSpPr>
        <p:spPr/>
        <p:txBody>
          <a:bodyPr/>
          <a:lstStyle/>
          <a:p>
            <a:r>
              <a:rPr lang="en-US" dirty="0"/>
              <a:t>Linear and stable EMF vs. rot. Speed characteristic</a:t>
            </a:r>
          </a:p>
          <a:p>
            <a:r>
              <a:rPr lang="en-US" dirty="0"/>
              <a:t>Minimal “Dead” zone</a:t>
            </a:r>
          </a:p>
          <a:p>
            <a:r>
              <a:rPr lang="en-US" dirty="0"/>
              <a:t>Large transfer coefficient</a:t>
            </a:r>
          </a:p>
          <a:p>
            <a:r>
              <a:rPr lang="en-US" dirty="0"/>
              <a:t>Symmetric voltage for both directions of rotation</a:t>
            </a:r>
          </a:p>
          <a:p>
            <a:r>
              <a:rPr lang="en-US" dirty="0"/>
              <a:t>Low voltage ripple</a:t>
            </a:r>
          </a:p>
          <a:p>
            <a:r>
              <a:rPr lang="en-US" dirty="0"/>
              <a:t>Low moment of inertia, mass, size and size</a:t>
            </a:r>
          </a:p>
          <a:p>
            <a:endParaRPr lang="en-US" dirty="0"/>
          </a:p>
        </p:txBody>
      </p:sp>
    </p:spTree>
    <p:extLst>
      <p:ext uri="{BB962C8B-B14F-4D97-AF65-F5344CB8AC3E}">
        <p14:creationId xmlns:p14="http://schemas.microsoft.com/office/powerpoint/2010/main" val="154131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b="1" dirty="0"/>
              <a:t>DC </a:t>
            </a:r>
            <a:r>
              <a:rPr lang="lt-LT" b="1" dirty="0" err="1"/>
              <a:t>tachogenertor</a:t>
            </a:r>
            <a:endParaRPr lang="en-US" b="1" dirty="0"/>
          </a:p>
        </p:txBody>
      </p:sp>
      <p:sp>
        <p:nvSpPr>
          <p:cNvPr id="3" name="Content Placeholder 2"/>
          <p:cNvSpPr>
            <a:spLocks noGrp="1"/>
          </p:cNvSpPr>
          <p:nvPr>
            <p:ph idx="1"/>
          </p:nvPr>
        </p:nvSpPr>
        <p:spPr/>
        <p:txBody>
          <a:bodyPr>
            <a:normAutofit fontScale="92500" lnSpcReduction="10000"/>
          </a:bodyPr>
          <a:lstStyle/>
          <a:p>
            <a:r>
              <a:rPr lang="en-US" dirty="0"/>
              <a:t>DC </a:t>
            </a:r>
            <a:r>
              <a:rPr lang="en-US" dirty="0" err="1"/>
              <a:t>tachogenerator</a:t>
            </a:r>
            <a:r>
              <a:rPr lang="en-US" dirty="0"/>
              <a:t> is a machine that is nearly identical to a DC generator. The magnetic flux can be created either by permanent magnets or by an excitation winding. </a:t>
            </a:r>
          </a:p>
          <a:p>
            <a:r>
              <a:rPr lang="en-US" dirty="0"/>
              <a:t>Most </a:t>
            </a:r>
            <a:r>
              <a:rPr lang="en-US" dirty="0" err="1"/>
              <a:t>tachogenerators</a:t>
            </a:r>
            <a:r>
              <a:rPr lang="en-US" dirty="0"/>
              <a:t> used today are brushed DC types with a permanent magnet stator and a wound, rotating armature. One end of the armature is attached to the object whose speed is being measured, and the armature rotates within the magnetic field of the stator. As the measured object rotates, the rotation of the </a:t>
            </a:r>
            <a:r>
              <a:rPr lang="en-US" dirty="0" err="1"/>
              <a:t>tachogenerator</a:t>
            </a:r>
            <a:r>
              <a:rPr lang="en-US" dirty="0"/>
              <a:t> armature induces a voltage, and the amplitude of the voltage is proportional to the speed of rotation. A commutator converts the alternating current generated by rotation into direct current that can be interpreted by a voltmeter circuit and converted to speed. If the direction of rotation changes, the voltage polarity changes, so DC </a:t>
            </a:r>
            <a:r>
              <a:rPr lang="en-US" dirty="0" err="1"/>
              <a:t>tachogenerators</a:t>
            </a:r>
            <a:r>
              <a:rPr lang="en-US" dirty="0"/>
              <a:t> can determine both speed and direction of rotation.</a:t>
            </a:r>
          </a:p>
          <a:p>
            <a:endParaRPr lang="en-US" dirty="0"/>
          </a:p>
        </p:txBody>
      </p:sp>
    </p:spTree>
    <p:extLst>
      <p:ext uri="{BB962C8B-B14F-4D97-AF65-F5344CB8AC3E}">
        <p14:creationId xmlns:p14="http://schemas.microsoft.com/office/powerpoint/2010/main" val="1259964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DC </a:t>
            </a:r>
            <a:r>
              <a:rPr lang="lt-LT" dirty="0" err="1"/>
              <a:t>tachogenertor</a:t>
            </a:r>
            <a:r>
              <a:rPr lang="en-US" dirty="0"/>
              <a:t> construction.</a:t>
            </a:r>
          </a:p>
        </p:txBody>
      </p:sp>
      <p:sp>
        <p:nvSpPr>
          <p:cNvPr id="3" name="Content Placeholder 2"/>
          <p:cNvSpPr>
            <a:spLocks noGrp="1"/>
          </p:cNvSpPr>
          <p:nvPr>
            <p:ph idx="1"/>
          </p:nvPr>
        </p:nvSpPr>
        <p:spPr/>
        <p:txBody>
          <a:bodyPr/>
          <a:lstStyle/>
          <a:p>
            <a:pPr marL="0" indent="0">
              <a:buNone/>
            </a:pPr>
            <a:r>
              <a:rPr lang="en-US" dirty="0"/>
              <a:t>Reminder: DC generator can have 2 types of windings: armature and excitation. DC </a:t>
            </a:r>
            <a:r>
              <a:rPr lang="en-US" dirty="0" err="1"/>
              <a:t>tachos</a:t>
            </a:r>
            <a:r>
              <a:rPr lang="en-US" dirty="0"/>
              <a:t> can also have these windings. Excitation winding can be replace by permanent magnets.</a:t>
            </a:r>
          </a:p>
          <a:p>
            <a:r>
              <a:rPr lang="en-US" dirty="0"/>
              <a:t>The armature windings are skewed to minimize the ripple in EMF.</a:t>
            </a:r>
          </a:p>
          <a:p>
            <a:r>
              <a:rPr lang="en-US" dirty="0"/>
              <a:t>Magnetic guide is made from sheets of </a:t>
            </a:r>
            <a:r>
              <a:rPr lang="en-US" dirty="0" err="1"/>
              <a:t>electrotechnical</a:t>
            </a:r>
            <a:r>
              <a:rPr lang="en-US" dirty="0"/>
              <a:t> steel.</a:t>
            </a:r>
          </a:p>
          <a:p>
            <a:r>
              <a:rPr lang="en-US" dirty="0"/>
              <a:t>Large number of collector plates</a:t>
            </a:r>
          </a:p>
          <a:p>
            <a:r>
              <a:rPr lang="en-US" dirty="0"/>
              <a:t>Specialized brushes.</a:t>
            </a:r>
          </a:p>
          <a:p>
            <a:pPr marL="0" indent="0">
              <a:buNone/>
            </a:pPr>
            <a:endParaRPr lang="en-US" dirty="0"/>
          </a:p>
        </p:txBody>
      </p:sp>
      <p:pic>
        <p:nvPicPr>
          <p:cNvPr id="2050" name="Picture 2" descr="https://www.ewh.ieee.org/soc/es/Nov1998/12/DC_SKE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5392" y="4894799"/>
            <a:ext cx="3516608" cy="196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580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Stepper Motors - Hybrid Stepper Motors and AlphaStep Hybrid Closed Loop  C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838" y="1235835"/>
            <a:ext cx="3790950" cy="21717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What’s a stepper motor?</a:t>
            </a:r>
          </a:p>
        </p:txBody>
      </p:sp>
      <p:pic>
        <p:nvPicPr>
          <p:cNvPr id="1026" name="Picture 2" descr="https://cdn-reichelt.de/bilder/web/artikel_ws/A300/ACT_17HS441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15" y="182331"/>
            <a:ext cx="1677690" cy="167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orientalmotor.com/images/stepper-motors/stepper-motor-structural-diagr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526" y="3968804"/>
            <a:ext cx="1893122" cy="18741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TGA5wCR_nQVfbE726vsjdL-SYyJYyOPwpQwg&amp;usqp=CA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8047" y="3975113"/>
            <a:ext cx="2575935" cy="19294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838200" y="1860021"/>
                <a:ext cx="7034939" cy="923330"/>
              </a:xfrm>
              <a:prstGeom prst="rect">
                <a:avLst/>
              </a:prstGeom>
              <a:noFill/>
            </p:spPr>
            <p:txBody>
              <a:bodyPr wrap="none" rtlCol="0">
                <a:spAutoFit/>
              </a:bodyPr>
              <a:lstStyle/>
              <a:p>
                <a:r>
                  <a:rPr lang="en-US" dirty="0"/>
                  <a:t>Permanent magnet rotors use permanent magnets (shocker!)</a:t>
                </a:r>
              </a:p>
              <a:p>
                <a:r>
                  <a:rPr lang="en-US" dirty="0"/>
                  <a:t>Variable reluctance rotors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Θ</m:t>
                        </m:r>
                      </m:e>
                    </m:d>
                  </m:oMath>
                </a14:m>
                <a:r>
                  <a:rPr lang="en-US" dirty="0"/>
                  <a:t> (like the synch. reluctance motor.)</a:t>
                </a:r>
              </a:p>
              <a:p>
                <a:r>
                  <a:rPr lang="en-US" dirty="0"/>
                  <a:t>Hybrids combine both to maximize torque in small volume</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1860021"/>
                <a:ext cx="7034939" cy="923330"/>
              </a:xfrm>
              <a:prstGeom prst="rect">
                <a:avLst/>
              </a:prstGeom>
              <a:blipFill>
                <a:blip r:embed="rId6"/>
                <a:stretch>
                  <a:fillRect l="-780" t="-3289" b="-9211"/>
                </a:stretch>
              </a:blipFill>
            </p:spPr>
            <p:txBody>
              <a:bodyPr/>
              <a:lstStyle/>
              <a:p>
                <a:r>
                  <a:rPr lang="en-US">
                    <a:noFill/>
                  </a:rPr>
                  <a:t> </a:t>
                </a:r>
              </a:p>
            </p:txBody>
          </p:sp>
        </mc:Fallback>
      </mc:AlternateContent>
      <p:sp>
        <p:nvSpPr>
          <p:cNvPr id="5" name="TextBox 4"/>
          <p:cNvSpPr txBox="1"/>
          <p:nvPr/>
        </p:nvSpPr>
        <p:spPr>
          <a:xfrm>
            <a:off x="6398835" y="6010744"/>
            <a:ext cx="2513252" cy="369332"/>
          </a:xfrm>
          <a:prstGeom prst="rect">
            <a:avLst/>
          </a:prstGeom>
          <a:noFill/>
        </p:spPr>
        <p:txBody>
          <a:bodyPr wrap="none" rtlCol="0">
            <a:spAutoFit/>
          </a:bodyPr>
          <a:lstStyle/>
          <a:p>
            <a:r>
              <a:rPr lang="en-US" dirty="0"/>
              <a:t>Variable reluctance rotor</a:t>
            </a:r>
          </a:p>
        </p:txBody>
      </p:sp>
      <p:pic>
        <p:nvPicPr>
          <p:cNvPr id="1032" name="Picture 8" descr="Stepper Motors: Types, Uses and Working Principle | Article | MP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1288" y="2830979"/>
            <a:ext cx="2624798" cy="22243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579447" y="5007651"/>
            <a:ext cx="2995378" cy="1407304"/>
            <a:chOff x="3119494" y="3377514"/>
            <a:chExt cx="5401520" cy="2681076"/>
          </a:xfrm>
        </p:grpSpPr>
        <p:pic>
          <p:nvPicPr>
            <p:cNvPr id="1034" name="Picture 10" descr="https://www.hsmagnets.com/wp-content/uploads/2018/11/Stepper-Motor-Magnets.jpg"/>
            <p:cNvPicPr>
              <a:picLocks noChangeAspect="1" noChangeArrowheads="1"/>
            </p:cNvPicPr>
            <p:nvPr/>
          </p:nvPicPr>
          <p:blipFill rotWithShape="1">
            <a:blip r:embed="rId8">
              <a:extLst>
                <a:ext uri="{28A0092B-C50C-407E-A947-70E740481C1C}">
                  <a14:useLocalDpi xmlns:a14="http://schemas.microsoft.com/office/drawing/2010/main" val="0"/>
                </a:ext>
              </a:extLst>
            </a:blip>
            <a:srcRect t="49166" r="22597"/>
            <a:stretch/>
          </p:blipFill>
          <p:spPr bwMode="auto">
            <a:xfrm>
              <a:off x="3119494" y="3377514"/>
              <a:ext cx="5308299" cy="26146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990703" y="5549900"/>
              <a:ext cx="530311" cy="50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1054829" y="6414955"/>
            <a:ext cx="1992918" cy="369332"/>
          </a:xfrm>
          <a:prstGeom prst="rect">
            <a:avLst/>
          </a:prstGeom>
          <a:noFill/>
        </p:spPr>
        <p:txBody>
          <a:bodyPr wrap="none" rtlCol="0">
            <a:spAutoFit/>
          </a:bodyPr>
          <a:lstStyle/>
          <a:p>
            <a:r>
              <a:rPr lang="en-US" dirty="0"/>
              <a:t>Permanent magnet</a:t>
            </a:r>
          </a:p>
        </p:txBody>
      </p:sp>
      <p:pic>
        <p:nvPicPr>
          <p:cNvPr id="15" name="Picture 14"/>
          <p:cNvPicPr>
            <a:picLocks noChangeAspect="1"/>
          </p:cNvPicPr>
          <p:nvPr/>
        </p:nvPicPr>
        <p:blipFill>
          <a:blip r:embed="rId9"/>
          <a:stretch>
            <a:fillRect/>
          </a:stretch>
        </p:blipFill>
        <p:spPr>
          <a:xfrm>
            <a:off x="135146" y="2727071"/>
            <a:ext cx="1161230" cy="2280580"/>
          </a:xfrm>
          <a:prstGeom prst="rect">
            <a:avLst/>
          </a:prstGeom>
        </p:spPr>
      </p:pic>
    </p:spTree>
    <p:extLst>
      <p:ext uri="{BB962C8B-B14F-4D97-AF65-F5344CB8AC3E}">
        <p14:creationId xmlns:p14="http://schemas.microsoft.com/office/powerpoint/2010/main" val="1054141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make electricity from motion?</a:t>
            </a:r>
          </a:p>
        </p:txBody>
      </p:sp>
      <p:grpSp>
        <p:nvGrpSpPr>
          <p:cNvPr id="3" name="Group 2"/>
          <p:cNvGrpSpPr/>
          <p:nvPr/>
        </p:nvGrpSpPr>
        <p:grpSpPr>
          <a:xfrm>
            <a:off x="392642" y="1944688"/>
            <a:ext cx="5635626" cy="3951500"/>
            <a:chOff x="392642" y="1944688"/>
            <a:chExt cx="5635626" cy="3951500"/>
          </a:xfrm>
        </p:grpSpPr>
        <p:pic>
          <p:nvPicPr>
            <p:cNvPr id="3074" name="Picture 2" descr="DC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642" y="1944688"/>
              <a:ext cx="5635626" cy="3951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267200" y="5596467"/>
              <a:ext cx="1761068" cy="299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p:cNvSpPr/>
              <p:nvPr/>
            </p:nvSpPr>
            <p:spPr>
              <a:xfrm>
                <a:off x="7306130" y="2430199"/>
                <a:ext cx="1053430" cy="6766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𝜀</m:t>
                      </m:r>
                      <m:r>
                        <a:rPr lang="en-US" sz="200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r>
                            <m:rPr>
                              <m:sty m:val="p"/>
                            </m:rPr>
                            <a:rPr lang="en-US" sz="2000">
                              <a:latin typeface="Cambria Math" panose="02040503050406030204" pitchFamily="18" charset="0"/>
                            </a:rPr>
                            <m:t>Φ</m:t>
                          </m:r>
                        </m:num>
                        <m:den>
                          <m:r>
                            <a:rPr lang="en-US" sz="2000" i="1">
                              <a:latin typeface="Cambria Math" panose="02040503050406030204" pitchFamily="18" charset="0"/>
                            </a:rPr>
                            <m:t>𝑑𝑡</m:t>
                          </m:r>
                        </m:den>
                      </m:f>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7306130" y="2430199"/>
                <a:ext cx="1053430" cy="676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9211733" y="2583863"/>
                <a:ext cx="1803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r>
                        <a:rPr lang="en-US" b="0" i="1" smtClean="0">
                          <a:latin typeface="Cambria Math" panose="02040503050406030204" pitchFamily="18" charset="0"/>
                        </a:rPr>
                        <m:t>𝐴𝐵</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𝜔</m:t>
                          </m:r>
                          <m:r>
                            <a:rPr lang="en-US" b="0" i="1" smtClean="0">
                              <a:latin typeface="Cambria Math" panose="02040503050406030204" pitchFamily="18" charset="0"/>
                            </a:rPr>
                            <m:t>𝑡</m:t>
                          </m:r>
                        </m:e>
                      </m:func>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9211733" y="2583863"/>
                <a:ext cx="18034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46943" y="3353958"/>
                <a:ext cx="4206857" cy="793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𝜀</m:t>
                      </m:r>
                      <m:r>
                        <a:rPr lang="en-US" sz="2400" i="1" smtClean="0">
                          <a:latin typeface="Cambria Math" panose="02040503050406030204" pitchFamily="18" charset="0"/>
                        </a:rPr>
                        <m:t>=</m:t>
                      </m:r>
                      <m:r>
                        <a:rPr lang="en-US" sz="2400" b="0" i="1" smtClean="0">
                          <a:latin typeface="Cambria Math" panose="02040503050406030204" pitchFamily="18" charset="0"/>
                        </a:rPr>
                        <m:t>𝐴𝐵</m:t>
                      </m:r>
                      <m:f>
                        <m:fPr>
                          <m:ctrlPr>
                            <a:rPr lang="en-US" sz="2400" i="1">
                              <a:latin typeface="Cambria Math" panose="02040503050406030204" pitchFamily="18" charset="0"/>
                            </a:rPr>
                          </m:ctrlPr>
                        </m:fPr>
                        <m:num>
                          <m:r>
                            <a:rPr lang="en-US" sz="2400" i="1">
                              <a:latin typeface="Cambria Math" panose="02040503050406030204" pitchFamily="18" charset="0"/>
                            </a:rPr>
                            <m:t>𝑑</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rPr>
                                <m:t>𝜔</m:t>
                              </m:r>
                              <m:r>
                                <a:rPr lang="en-US" sz="2400" b="0" i="1" smtClean="0">
                                  <a:latin typeface="Cambria Math" panose="02040503050406030204" pitchFamily="18" charset="0"/>
                                </a:rPr>
                                <m:t>𝑡</m:t>
                              </m:r>
                            </m:e>
                          </m:func>
                        </m:num>
                        <m:den>
                          <m:r>
                            <a:rPr lang="en-US" sz="2400" i="1">
                              <a:latin typeface="Cambria Math" panose="02040503050406030204" pitchFamily="18" charset="0"/>
                            </a:rPr>
                            <m:t>𝑑𝑡</m:t>
                          </m:r>
                        </m:den>
                      </m:f>
                      <m:r>
                        <a:rPr lang="en-US" sz="2400" b="0" i="1" smtClean="0">
                          <a:latin typeface="Cambria Math" panose="02040503050406030204" pitchFamily="18" charset="0"/>
                        </a:rPr>
                        <m:t>=</m:t>
                      </m:r>
                      <m:r>
                        <a:rPr lang="en-US" sz="2400" i="1">
                          <a:latin typeface="Cambria Math" panose="02040503050406030204" pitchFamily="18" charset="0"/>
                        </a:rPr>
                        <m:t>𝐴𝐵</m:t>
                      </m:r>
                      <m:r>
                        <a:rPr lang="en-US" sz="2400" b="0" i="1" smtClean="0">
                          <a:latin typeface="Cambria Math" panose="02040503050406030204" pitchFamily="18" charset="0"/>
                        </a:rPr>
                        <m:t>𝜔</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b="0" i="1" smtClean="0">
                              <a:latin typeface="Cambria Math" panose="02040503050406030204" pitchFamily="18" charset="0"/>
                            </a:rPr>
                            <m:t>𝜔</m:t>
                          </m:r>
                          <m:r>
                            <a:rPr lang="en-US" sz="2400" b="0" i="1" smtClean="0">
                              <a:latin typeface="Cambria Math" panose="02040503050406030204" pitchFamily="18" charset="0"/>
                            </a:rPr>
                            <m:t>𝑡</m:t>
                          </m:r>
                        </m:e>
                      </m:func>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7146943" y="3353958"/>
                <a:ext cx="4206857" cy="793551"/>
              </a:xfrm>
              <a:prstGeom prst="rect">
                <a:avLst/>
              </a:prstGeom>
              <a:blipFill>
                <a:blip r:embed="rId5"/>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7397750" y="4225274"/>
            <a:ext cx="3829050" cy="2438400"/>
          </a:xfrm>
          <a:prstGeom prst="rect">
            <a:avLst/>
          </a:prstGeom>
        </p:spPr>
      </p:pic>
    </p:spTree>
    <p:extLst>
      <p:ext uri="{BB962C8B-B14F-4D97-AF65-F5344CB8AC3E}">
        <p14:creationId xmlns:p14="http://schemas.microsoft.com/office/powerpoint/2010/main" val="145789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Commutator/Collector</a:t>
            </a:r>
          </a:p>
        </p:txBody>
      </p:sp>
      <p:pic>
        <p:nvPicPr>
          <p:cNvPr id="5122" name="Picture 2" descr="https://www.flight-mechanic.com/wp-content/uploads/2017/11/9-42-768x2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33" y="1419755"/>
            <a:ext cx="6731000" cy="24978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flight-mechanic.com/wp-content/uploads/2017/11/9-4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575" y="2093916"/>
            <a:ext cx="4391025" cy="42841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838200" y="4588476"/>
                <a:ext cx="156677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𝜀</m:t>
                      </m:r>
                      <m:r>
                        <a:rPr lang="en-US" sz="2400" b="0" i="1" smtClean="0">
                          <a:latin typeface="Cambria Math" panose="02040503050406030204" pitchFamily="18" charset="0"/>
                        </a:rPr>
                        <m:t>=</m:t>
                      </m:r>
                      <m:r>
                        <a:rPr lang="en-US" sz="2400" b="0" i="1" smtClean="0">
                          <a:latin typeface="Cambria Math" panose="02040503050406030204" pitchFamily="18" charset="0"/>
                        </a:rPr>
                        <m:t>𝑐</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Φ</m:t>
                          </m:r>
                        </m:e>
                        <m:sub>
                          <m:r>
                            <a:rPr lang="en-US" sz="2400" b="0" i="1" smtClean="0">
                              <a:latin typeface="Cambria Math" panose="02040503050406030204" pitchFamily="18" charset="0"/>
                            </a:rPr>
                            <m:t>𝑒</m:t>
                          </m:r>
                        </m:sub>
                      </m:sSub>
                      <m:r>
                        <a:rPr lang="en-US" sz="2400" b="0" i="1" smtClean="0">
                          <a:latin typeface="Cambria Math" panose="02040503050406030204" pitchFamily="18" charset="0"/>
                        </a:rPr>
                        <m:t>𝜔</m:t>
                      </m:r>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838200" y="4588476"/>
                <a:ext cx="1566776"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008068" y="4219144"/>
                <a:ext cx="1656415" cy="369332"/>
              </a:xfrm>
              <a:prstGeom prst="rect">
                <a:avLst/>
              </a:prstGeom>
              <a:noFill/>
            </p:spPr>
            <p:txBody>
              <a:bodyPr wrap="none" rtlCol="0">
                <a:spAutoFit/>
              </a:bodyPr>
              <a:lstStyle/>
              <a:p>
                <a:r>
                  <a:rPr lang="en-US" dirty="0"/>
                  <a:t>If </a:t>
                </a:r>
                <a14:m>
                  <m:oMath xmlns:m="http://schemas.openxmlformats.org/officeDocument/2006/math">
                    <m:r>
                      <m:rPr>
                        <m:sty m:val="p"/>
                      </m:rPr>
                      <a:rPr lang="en-US" b="0" i="0" smtClean="0">
                        <a:latin typeface="Cambria Math" panose="02040503050406030204" pitchFamily="18" charset="0"/>
                      </a:rPr>
                      <m:t>Φ</m:t>
                    </m:r>
                  </m:oMath>
                </a14:m>
                <a:r>
                  <a:rPr lang="en-US" dirty="0"/>
                  <a:t> is constant </a:t>
                </a:r>
              </a:p>
            </p:txBody>
          </p:sp>
        </mc:Choice>
        <mc:Fallback xmlns="">
          <p:sp>
            <p:nvSpPr>
              <p:cNvPr id="4" name="TextBox 3"/>
              <p:cNvSpPr txBox="1">
                <a:spLocks noRot="1" noChangeAspect="1" noMove="1" noResize="1" noEditPoints="1" noAdjustHandles="1" noChangeArrowheads="1" noChangeShapeType="1" noTextEdit="1"/>
              </p:cNvSpPr>
              <p:nvPr/>
            </p:nvSpPr>
            <p:spPr>
              <a:xfrm>
                <a:off x="4008068" y="4219144"/>
                <a:ext cx="1656415" cy="369332"/>
              </a:xfrm>
              <a:prstGeom prst="rect">
                <a:avLst/>
              </a:prstGeom>
              <a:blipFill>
                <a:blip r:embed="rId5"/>
                <a:stretch>
                  <a:fillRect l="-2941" t="-8197" r="-220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152146" y="4659199"/>
                <a:ext cx="13682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𝜀</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𝜔</m:t>
                      </m: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152146" y="4659199"/>
                <a:ext cx="1368259" cy="461665"/>
              </a:xfrm>
              <a:prstGeom prst="rect">
                <a:avLst/>
              </a:prstGeom>
              <a:blipFill>
                <a:blip r:embed="rId6"/>
                <a:stretch>
                  <a:fillRect b="-1316"/>
                </a:stretch>
              </a:blipFill>
            </p:spPr>
            <p:txBody>
              <a:bodyPr/>
              <a:lstStyle/>
              <a:p>
                <a:r>
                  <a:rPr lang="en-US">
                    <a:noFill/>
                  </a:rPr>
                  <a:t> </a:t>
                </a:r>
              </a:p>
            </p:txBody>
          </p:sp>
        </mc:Fallback>
      </mc:AlternateContent>
      <p:sp>
        <p:nvSpPr>
          <p:cNvPr id="5" name="TextBox 4"/>
          <p:cNvSpPr txBox="1"/>
          <p:nvPr/>
        </p:nvSpPr>
        <p:spPr>
          <a:xfrm>
            <a:off x="1554927" y="5478162"/>
            <a:ext cx="4315412" cy="369332"/>
          </a:xfrm>
          <a:prstGeom prst="rect">
            <a:avLst/>
          </a:prstGeom>
          <a:noFill/>
        </p:spPr>
        <p:txBody>
          <a:bodyPr wrap="none" rtlCol="0">
            <a:spAutoFit/>
          </a:bodyPr>
          <a:lstStyle/>
          <a:p>
            <a:r>
              <a:rPr lang="en-US" dirty="0"/>
              <a:t>EMF is proportional to the speed of rotation</a:t>
            </a:r>
          </a:p>
        </p:txBody>
      </p:sp>
    </p:spTree>
    <p:extLst>
      <p:ext uri="{BB962C8B-B14F-4D97-AF65-F5344CB8AC3E}">
        <p14:creationId xmlns:p14="http://schemas.microsoft.com/office/powerpoint/2010/main" val="3932012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Tacho generator is connected to a measuring device that has a certain input resistance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pic>
        <p:nvPicPr>
          <p:cNvPr id="3074" name="Picture 2" descr="https://www.motioncontroltips.com/wp-content/uploads/2021/03/DC-Tachogenerator-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194" y="2667794"/>
            <a:ext cx="5715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98373" y="3015049"/>
            <a:ext cx="2611394" cy="1499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Oval 4"/>
              <p:cNvSpPr/>
              <p:nvPr/>
            </p:nvSpPr>
            <p:spPr>
              <a:xfrm>
                <a:off x="1130643" y="3507023"/>
                <a:ext cx="535460" cy="5354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𝜀</m:t>
                      </m:r>
                      <m:r>
                        <a:rPr lang="en-US" b="0" i="1" smtClean="0">
                          <a:solidFill>
                            <a:schemeClr val="tx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Oval 4"/>
              <p:cNvSpPr>
                <a:spLocks noRot="1" noChangeAspect="1" noMove="1" noResize="1" noEditPoints="1" noAdjustHandles="1" noChangeArrowheads="1" noChangeShapeType="1" noTextEdit="1"/>
              </p:cNvSpPr>
              <p:nvPr/>
            </p:nvSpPr>
            <p:spPr>
              <a:xfrm>
                <a:off x="1130643" y="3507023"/>
                <a:ext cx="535460" cy="535460"/>
              </a:xfrm>
              <a:prstGeom prst="ellipse">
                <a:avLst/>
              </a:prstGeom>
              <a:blipFill>
                <a:blip r:embed="rId4"/>
                <a:stretch>
                  <a:fillRect/>
                </a:stretch>
              </a:blipFill>
              <a:ln>
                <a:solidFill>
                  <a:schemeClr val="tx1"/>
                </a:solidFill>
              </a:ln>
            </p:spPr>
            <p:txBody>
              <a:bodyPr/>
              <a:lstStyle/>
              <a:p>
                <a:r>
                  <a:rPr lang="en-US">
                    <a:noFill/>
                  </a:rPr>
                  <a:t> </a:t>
                </a:r>
              </a:p>
            </p:txBody>
          </p:sp>
        </mc:Fallback>
      </mc:AlternateContent>
      <p:sp>
        <p:nvSpPr>
          <p:cNvPr id="6" name="Rectangle 5"/>
          <p:cNvSpPr/>
          <p:nvPr/>
        </p:nvSpPr>
        <p:spPr>
          <a:xfrm>
            <a:off x="2125363" y="2898153"/>
            <a:ext cx="683740" cy="2337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3667897" y="3647796"/>
            <a:ext cx="683740" cy="2337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2232837" y="3162404"/>
                <a:ext cx="5005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oMath>
                  </m:oMathPara>
                </a14:m>
                <a:endParaRPr lang="en-US" b="0" dirty="0"/>
              </a:p>
            </p:txBody>
          </p:sp>
        </mc:Choice>
        <mc:Fallback xmlns="">
          <p:sp>
            <p:nvSpPr>
              <p:cNvPr id="7" name="TextBox 6"/>
              <p:cNvSpPr txBox="1">
                <a:spLocks noRot="1" noChangeAspect="1" noMove="1" noResize="1" noEditPoints="1" noAdjustHandles="1" noChangeArrowheads="1" noChangeShapeType="1" noTextEdit="1"/>
              </p:cNvSpPr>
              <p:nvPr/>
            </p:nvSpPr>
            <p:spPr>
              <a:xfrm>
                <a:off x="2232837" y="3162404"/>
                <a:ext cx="50052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371214" y="3580025"/>
                <a:ext cx="5618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3371214" y="3580025"/>
                <a:ext cx="56182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398373" y="4863706"/>
                <a:ext cx="23071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r>
                        <a:rPr lang="en-US" b="0" i="0" smtClean="0">
                          <a:latin typeface="Cambria Math" panose="02040503050406030204" pitchFamily="18" charset="0"/>
                        </a:rPr>
                        <m:t>=0</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398373" y="4863706"/>
                <a:ext cx="2307106" cy="369332"/>
              </a:xfrm>
              <a:prstGeom prst="rect">
                <a:avLst/>
              </a:prstGeom>
              <a:blipFill>
                <a:blip r:embed="rId7"/>
                <a:stretch>
                  <a:fillRect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325840" y="5205577"/>
                <a:ext cx="2756460" cy="657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den>
                      </m:f>
                    </m:oMath>
                  </m:oMathPara>
                </a14:m>
                <a:endParaRPr lang="en-US" i="1" dirty="0"/>
              </a:p>
            </p:txBody>
          </p:sp>
        </mc:Choice>
        <mc:Fallback xmlns="">
          <p:sp>
            <p:nvSpPr>
              <p:cNvPr id="11" name="Rectangle 10"/>
              <p:cNvSpPr>
                <a:spLocks noRot="1" noChangeAspect="1" noMove="1" noResize="1" noEditPoints="1" noAdjustHandles="1" noChangeArrowheads="1" noChangeShapeType="1" noTextEdit="1"/>
              </p:cNvSpPr>
              <p:nvPr/>
            </p:nvSpPr>
            <p:spPr>
              <a:xfrm>
                <a:off x="1325840" y="5205577"/>
                <a:ext cx="2756460" cy="6577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798968" y="5850235"/>
                <a:ext cx="13682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𝜀</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𝑘</m:t>
                          </m:r>
                        </m:e>
                        <m:sub>
                          <m:r>
                            <a:rPr lang="en-US" sz="2400" b="0" i="1" smtClean="0">
                              <a:latin typeface="Cambria Math" panose="02040503050406030204" pitchFamily="18" charset="0"/>
                            </a:rPr>
                            <m:t>𝐸</m:t>
                          </m:r>
                        </m:sub>
                      </m:sSub>
                      <m:r>
                        <a:rPr lang="en-US" sz="2400" b="0" i="1" smtClean="0">
                          <a:latin typeface="Cambria Math" panose="02040503050406030204" pitchFamily="18" charset="0"/>
                        </a:rPr>
                        <m:t>𝜔</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798968" y="5850235"/>
                <a:ext cx="1368259" cy="461665"/>
              </a:xfrm>
              <a:prstGeom prst="rect">
                <a:avLst/>
              </a:prstGeom>
              <a:blipFill>
                <a:blip r:embed="rId9"/>
                <a:stretch>
                  <a:fillRect b="-1333"/>
                </a:stretch>
              </a:blipFill>
            </p:spPr>
            <p:txBody>
              <a:bodyPr/>
              <a:lstStyle/>
              <a:p>
                <a:r>
                  <a:rPr lang="en-US">
                    <a:noFill/>
                  </a:rPr>
                  <a:t> </a:t>
                </a:r>
              </a:p>
            </p:txBody>
          </p:sp>
        </mc:Fallback>
      </mc:AlternateContent>
      <p:sp>
        <p:nvSpPr>
          <p:cNvPr id="12" name="Right Arrow 11"/>
          <p:cNvSpPr/>
          <p:nvPr/>
        </p:nvSpPr>
        <p:spPr>
          <a:xfrm>
            <a:off x="4350104" y="5261438"/>
            <a:ext cx="1390650" cy="54661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p:cNvSpPr txBox="1"/>
              <p:nvPr/>
            </p:nvSpPr>
            <p:spPr>
              <a:xfrm>
                <a:off x="6008558" y="5196846"/>
                <a:ext cx="5122906" cy="6577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𝐸</m:t>
                          </m:r>
                        </m:sub>
                      </m:sSub>
                      <m:r>
                        <a:rPr lang="en-US" i="1">
                          <a:latin typeface="Cambria Math" panose="02040503050406030204" pitchFamily="18" charset="0"/>
                        </a:rPr>
                        <m:t>𝜔</m:t>
                      </m:r>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r>
                        <a:rPr lang="en-US" b="0" i="0" smtClean="0">
                          <a:latin typeface="Cambria Math" panose="02040503050406030204" pitchFamily="18" charset="0"/>
                        </a:rPr>
                        <m:t>=0</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008558" y="5196846"/>
                <a:ext cx="5122906" cy="6577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158278" y="5875162"/>
                <a:ext cx="1969450" cy="8885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r>
                        <a:rPr lang="en-US">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𝐸</m:t>
                              </m:r>
                            </m:sub>
                          </m:sSub>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𝑎</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+1</m:t>
                          </m:r>
                        </m:den>
                      </m:f>
                      <m:r>
                        <a:rPr lang="en-US" b="0" i="1" smtClean="0">
                          <a:latin typeface="Cambria Math" panose="02040503050406030204" pitchFamily="18" charset="0"/>
                        </a:rPr>
                        <m:t> </m:t>
                      </m:r>
                      <m:r>
                        <a:rPr lang="en-US" i="1">
                          <a:latin typeface="Cambria Math" panose="02040503050406030204" pitchFamily="18" charset="0"/>
                        </a:rPr>
                        <m:t>𝜔</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7158278" y="5875162"/>
                <a:ext cx="1969450" cy="8885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709745" y="5850235"/>
                <a:ext cx="1969449" cy="904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r>
                        <a:rPr lang="en-US">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𝐸</m:t>
                              </m:r>
                            </m:sub>
                          </m:sSub>
                          <m:r>
                            <a:rPr lang="en-US" b="0" i="1" smtClean="0">
                              <a:latin typeface="Cambria Math" panose="02040503050406030204" pitchFamily="18" charset="0"/>
                            </a:rPr>
                            <m:t>′</m:t>
                          </m:r>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𝑎</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+1</m:t>
                          </m:r>
                        </m:den>
                      </m:f>
                      <m:r>
                        <a:rPr lang="en-US" b="0" i="1" smtClean="0">
                          <a:latin typeface="Cambria Math" panose="02040503050406030204" pitchFamily="18" charset="0"/>
                        </a:rPr>
                        <m:t> </m:t>
                      </m:r>
                      <m:r>
                        <a:rPr lang="en-US" b="0" i="1" smtClean="0">
                          <a:latin typeface="Cambria Math" panose="02040503050406030204" pitchFamily="18" charset="0"/>
                        </a:rPr>
                        <m:t>𝑛</m:t>
                      </m:r>
                    </m:oMath>
                  </m:oMathPara>
                </a14:m>
                <a:endParaRPr lang="en-US" dirty="0"/>
              </a:p>
            </p:txBody>
          </p:sp>
        </mc:Choice>
        <mc:Fallback xmlns="">
          <p:sp>
            <p:nvSpPr>
              <p:cNvPr id="18" name="Rectangle 17"/>
              <p:cNvSpPr>
                <a:spLocks noRot="1" noChangeAspect="1" noMove="1" noResize="1" noEditPoints="1" noAdjustHandles="1" noChangeArrowheads="1" noChangeShapeType="1" noTextEdit="1"/>
              </p:cNvSpPr>
              <p:nvPr/>
            </p:nvSpPr>
            <p:spPr>
              <a:xfrm>
                <a:off x="9709745" y="5850235"/>
                <a:ext cx="1969449" cy="904094"/>
              </a:xfrm>
              <a:prstGeom prst="rect">
                <a:avLst/>
              </a:prstGeom>
              <a:blipFill>
                <a:blip r:embed="rId12"/>
                <a:stretch>
                  <a:fillRect/>
                </a:stretch>
              </a:blipFill>
            </p:spPr>
            <p:txBody>
              <a:bodyPr/>
              <a:lstStyle/>
              <a:p>
                <a:r>
                  <a:rPr lang="en-US">
                    <a:noFill/>
                  </a:rPr>
                  <a:t> </a:t>
                </a:r>
              </a:p>
            </p:txBody>
          </p:sp>
        </mc:Fallback>
      </mc:AlternateContent>
      <p:sp>
        <p:nvSpPr>
          <p:cNvPr id="17" name="TextBox 16"/>
          <p:cNvSpPr txBox="1"/>
          <p:nvPr/>
        </p:nvSpPr>
        <p:spPr>
          <a:xfrm>
            <a:off x="9131488" y="6182817"/>
            <a:ext cx="386644" cy="369332"/>
          </a:xfrm>
          <a:prstGeom prst="rect">
            <a:avLst/>
          </a:prstGeom>
          <a:noFill/>
        </p:spPr>
        <p:txBody>
          <a:bodyPr wrap="none" rtlCol="0">
            <a:spAutoFit/>
          </a:bodyPr>
          <a:lstStyle/>
          <a:p>
            <a:r>
              <a:rPr lang="en-US" dirty="0"/>
              <a:t>or</a:t>
            </a:r>
          </a:p>
        </p:txBody>
      </p:sp>
      <mc:AlternateContent xmlns:mc="http://schemas.openxmlformats.org/markup-compatibility/2006" xmlns:a14="http://schemas.microsoft.com/office/drawing/2010/main">
        <mc:Choice Requires="a14">
          <p:sp>
            <p:nvSpPr>
              <p:cNvPr id="19" name="Rectangle 18"/>
              <p:cNvSpPr/>
              <p:nvPr/>
            </p:nvSpPr>
            <p:spPr>
              <a:xfrm>
                <a:off x="10897508" y="5177796"/>
                <a:ext cx="1180388" cy="618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𝑘</m:t>
                          </m:r>
                        </m:e>
                        <m:sub>
                          <m:r>
                            <a:rPr lang="en-US" i="1">
                              <a:latin typeface="Cambria Math" panose="02040503050406030204" pitchFamily="18" charset="0"/>
                            </a:rPr>
                            <m:t>𝐸</m:t>
                          </m:r>
                        </m:sub>
                        <m:sup>
                          <m:r>
                            <a:rPr lang="en-US" i="1">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𝐸</m:t>
                              </m:r>
                            </m:sub>
                          </m:sSub>
                          <m:r>
                            <a:rPr lang="en-US" b="0" i="1" smtClean="0">
                              <a:latin typeface="Cambria Math" panose="02040503050406030204" pitchFamily="18" charset="0"/>
                            </a:rPr>
                            <m:t>𝜋</m:t>
                          </m:r>
                        </m:num>
                        <m:den>
                          <m:r>
                            <a:rPr lang="en-US" b="0" i="1" smtClean="0">
                              <a:latin typeface="Cambria Math" panose="02040503050406030204" pitchFamily="18" charset="0"/>
                            </a:rPr>
                            <m:t>30</m:t>
                          </m:r>
                        </m:den>
                      </m:f>
                    </m:oMath>
                  </m:oMathPara>
                </a14:m>
                <a:endParaRPr lang="en-US" dirty="0"/>
              </a:p>
            </p:txBody>
          </p:sp>
        </mc:Choice>
        <mc:Fallback xmlns="">
          <p:sp>
            <p:nvSpPr>
              <p:cNvPr id="19" name="Rectangle 18"/>
              <p:cNvSpPr>
                <a:spLocks noRot="1" noChangeAspect="1" noMove="1" noResize="1" noEditPoints="1" noAdjustHandles="1" noChangeArrowheads="1" noChangeShapeType="1" noTextEdit="1"/>
              </p:cNvSpPr>
              <p:nvPr/>
            </p:nvSpPr>
            <p:spPr>
              <a:xfrm>
                <a:off x="10897508" y="5177796"/>
                <a:ext cx="1180388" cy="618246"/>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498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When values of R are constant, this equation is linear and cross the origin (0,0 point)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𝐵𝑅</m:t>
                        </m:r>
                      </m:sub>
                    </m:sSub>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𝐸</m:t>
                            </m:r>
                          </m:sub>
                        </m:sSub>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𝑎</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+1</m:t>
                        </m:r>
                      </m:den>
                    </m:f>
                  </m:oMath>
                </a14:m>
                <a:r>
                  <a:rPr lang="en-US" dirty="0"/>
                  <a:t> is the ratio between rot. speed and output voltage and is called the transfer coefficient.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617486" y="494940"/>
                <a:ext cx="2957028" cy="1330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𝑈</m:t>
                          </m:r>
                        </m:e>
                        <m:sub>
                          <m:r>
                            <a:rPr lang="en-US" sz="2800" i="1">
                              <a:latin typeface="Cambria Math" panose="02040503050406030204" pitchFamily="18" charset="0"/>
                            </a:rPr>
                            <m:t>𝑜𝑢𝑡</m:t>
                          </m:r>
                        </m:sub>
                      </m:sSub>
                      <m:r>
                        <a:rPr lang="en-US" sz="2800">
                          <a:latin typeface="Cambria Math" panose="02040503050406030204" pitchFamily="18" charset="0"/>
                        </a:rPr>
                        <m:t>=</m:t>
                      </m:r>
                      <m:f>
                        <m:fPr>
                          <m:ctrlPr>
                            <a:rPr lang="en-US" sz="2800" b="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𝐸</m:t>
                              </m:r>
                            </m:sub>
                          </m:sSub>
                        </m:num>
                        <m:den>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𝑎</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𝑖𝑛</m:t>
                                  </m:r>
                                </m:sub>
                              </m:sSub>
                            </m:den>
                          </m:f>
                          <m:r>
                            <a:rPr lang="en-US" sz="2800" i="1">
                              <a:latin typeface="Cambria Math" panose="02040503050406030204" pitchFamily="18" charset="0"/>
                            </a:rPr>
                            <m:t>+1</m:t>
                          </m:r>
                        </m:den>
                      </m:f>
                      <m:r>
                        <a:rPr lang="en-US" sz="2800" b="0" i="1" smtClean="0">
                          <a:latin typeface="Cambria Math" panose="02040503050406030204" pitchFamily="18" charset="0"/>
                        </a:rPr>
                        <m:t> </m:t>
                      </m:r>
                      <m:r>
                        <a:rPr lang="en-US" sz="2800" i="1">
                          <a:latin typeface="Cambria Math" panose="02040503050406030204" pitchFamily="18" charset="0"/>
                        </a:rPr>
                        <m:t>𝜔</m:t>
                      </m:r>
                    </m:oMath>
                  </m:oMathPara>
                </a14:m>
                <a:endParaRPr lang="en-US" sz="2800" dirty="0"/>
              </a:p>
            </p:txBody>
          </p:sp>
        </mc:Choice>
        <mc:Fallback xmlns="">
          <p:sp>
            <p:nvSpPr>
              <p:cNvPr id="4" name="Rectangle 3"/>
              <p:cNvSpPr>
                <a:spLocks noRot="1" noChangeAspect="1" noMove="1" noResize="1" noEditPoints="1" noAdjustHandles="1" noChangeArrowheads="1" noChangeShapeType="1" noTextEdit="1"/>
              </p:cNvSpPr>
              <p:nvPr/>
            </p:nvSpPr>
            <p:spPr>
              <a:xfrm>
                <a:off x="4617486" y="494940"/>
                <a:ext cx="2957028" cy="1330685"/>
              </a:xfrm>
              <a:prstGeom prst="rect">
                <a:avLst/>
              </a:prstGeom>
              <a:blipFill>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6141091" y="3449121"/>
            <a:ext cx="5562600" cy="3228975"/>
          </a:xfrm>
          <a:prstGeom prst="rect">
            <a:avLst/>
          </a:prstGeom>
        </p:spPr>
      </p:pic>
      <p:sp>
        <p:nvSpPr>
          <p:cNvPr id="6" name="TextBox 5"/>
          <p:cNvSpPr txBox="1"/>
          <p:nvPr/>
        </p:nvSpPr>
        <p:spPr>
          <a:xfrm>
            <a:off x="10956158" y="3264455"/>
            <a:ext cx="784189" cy="369332"/>
          </a:xfrm>
          <a:prstGeom prst="rect">
            <a:avLst/>
          </a:prstGeom>
          <a:noFill/>
        </p:spPr>
        <p:txBody>
          <a:bodyPr wrap="none" rtlCol="0">
            <a:spAutoFit/>
          </a:bodyPr>
          <a:lstStyle/>
          <a:p>
            <a:r>
              <a:rPr lang="en-US" dirty="0"/>
              <a:t>R1&gt;R2</a:t>
            </a:r>
          </a:p>
        </p:txBody>
      </p:sp>
      <p:sp>
        <p:nvSpPr>
          <p:cNvPr id="7" name="TextBox 6"/>
          <p:cNvSpPr txBox="1"/>
          <p:nvPr/>
        </p:nvSpPr>
        <p:spPr>
          <a:xfrm>
            <a:off x="10956157" y="3631962"/>
            <a:ext cx="784189" cy="369332"/>
          </a:xfrm>
          <a:prstGeom prst="rect">
            <a:avLst/>
          </a:prstGeom>
          <a:noFill/>
        </p:spPr>
        <p:txBody>
          <a:bodyPr wrap="none" rtlCol="0">
            <a:spAutoFit/>
          </a:bodyPr>
          <a:lstStyle/>
          <a:p>
            <a:r>
              <a:rPr lang="en-US" dirty="0"/>
              <a:t>R2&gt;R3</a:t>
            </a:r>
          </a:p>
        </p:txBody>
      </p:sp>
      <p:sp>
        <p:nvSpPr>
          <p:cNvPr id="8" name="TextBox 7"/>
          <p:cNvSpPr txBox="1"/>
          <p:nvPr/>
        </p:nvSpPr>
        <p:spPr>
          <a:xfrm>
            <a:off x="11028436" y="3910330"/>
            <a:ext cx="426720" cy="369332"/>
          </a:xfrm>
          <a:prstGeom prst="rect">
            <a:avLst/>
          </a:prstGeom>
          <a:noFill/>
        </p:spPr>
        <p:txBody>
          <a:bodyPr wrap="none" rtlCol="0">
            <a:spAutoFit/>
          </a:bodyPr>
          <a:lstStyle/>
          <a:p>
            <a:r>
              <a:rPr lang="en-US" dirty="0"/>
              <a:t>R3</a:t>
            </a:r>
          </a:p>
        </p:txBody>
      </p:sp>
      <mc:AlternateContent xmlns:mc="http://schemas.openxmlformats.org/markup-compatibility/2006" xmlns:a14="http://schemas.microsoft.com/office/drawing/2010/main">
        <mc:Choice Requires="a14">
          <p:sp>
            <p:nvSpPr>
              <p:cNvPr id="9" name="TextBox 8"/>
              <p:cNvSpPr txBox="1"/>
              <p:nvPr/>
            </p:nvSpPr>
            <p:spPr>
              <a:xfrm>
                <a:off x="6210300" y="3457575"/>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210300" y="3457575"/>
                <a:ext cx="6783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0653846" y="6017976"/>
                <a:ext cx="37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0653846" y="6017976"/>
                <a:ext cx="37459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0775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coefficient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t>In the spec. sheet, tr. </a:t>
                </a:r>
                <a:r>
                  <a:rPr lang="en-US" dirty="0" err="1"/>
                  <a:t>koef</a:t>
                </a:r>
                <a:r>
                  <a:rPr lang="en-US" dirty="0"/>
                  <a:t>. can be given in different ways.</a:t>
                </a:r>
              </a:p>
              <a:p>
                <a:pPr marL="0" indent="0">
                  <a:buNone/>
                </a:pPr>
                <a:endParaRPr lang="en-US" dirty="0"/>
              </a:p>
              <a:p>
                <a:pPr marL="0" indent="0">
                  <a:buNone/>
                </a:pPr>
                <a:r>
                  <a:rPr lang="en-US" dirty="0"/>
                  <a:t>One way is to give voltage at a certain rpm with a given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𝑖𝑛</m:t>
                        </m:r>
                      </m:sub>
                    </m:sSub>
                  </m:oMath>
                </a14:m>
                <a:r>
                  <a:rPr lang="en-US" dirty="0"/>
                  <a:t>.</a:t>
                </a:r>
              </a:p>
              <a:p>
                <a:pPr marL="0" indent="0">
                  <a:buNone/>
                </a:pPr>
                <a:r>
                  <a:rPr lang="en-US" dirty="0"/>
                  <a:t>E.g. 20V at 1000 rpm with 2.2 </a:t>
                </a:r>
                <a14:m>
                  <m:oMath xmlns:m="http://schemas.openxmlformats.org/officeDocument/2006/math">
                    <m:r>
                      <m:rPr>
                        <m:sty m:val="p"/>
                      </m:rPr>
                      <a:rPr lang="en-US" b="0" i="0" smtClean="0">
                        <a:latin typeface="Cambria Math" panose="02040503050406030204" pitchFamily="18" charset="0"/>
                      </a:rPr>
                      <m:t>kΩ</m:t>
                    </m:r>
                  </m:oMath>
                </a14:m>
                <a:r>
                  <a:rPr lang="en-US" dirty="0"/>
                  <a:t>. Dividing one by the other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𝐵𝐸</m:t>
                        </m:r>
                      </m:sub>
                    </m:sSub>
                    <m:r>
                      <a:rPr lang="en-US" b="0" i="1" smtClean="0">
                        <a:latin typeface="Cambria Math" panose="02040503050406030204" pitchFamily="18" charset="0"/>
                      </a:rPr>
                      <m:t>=20</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mV</m:t>
                        </m:r>
                      </m:num>
                      <m:den>
                        <m:r>
                          <m:rPr>
                            <m:sty m:val="p"/>
                          </m:rPr>
                          <a:rPr lang="en-US" b="0" i="0" smtClean="0">
                            <a:latin typeface="Cambria Math" panose="02040503050406030204" pitchFamily="18" charset="0"/>
                          </a:rPr>
                          <m:t>rpm</m:t>
                        </m:r>
                      </m:den>
                    </m:f>
                  </m:oMath>
                </a14:m>
                <a:endParaRPr lang="en-US" dirty="0"/>
              </a:p>
              <a:p>
                <a:pPr marL="0" indent="0">
                  <a:buNone/>
                </a:pPr>
                <a:endParaRPr lang="en-US" dirty="0"/>
              </a:p>
              <a:p>
                <a:pPr marL="0" indent="0">
                  <a:buNone/>
                </a:pPr>
                <a:r>
                  <a:rPr lang="en-US" dirty="0"/>
                  <a:t>Some manufacturers give nominal voltage and armature current at given rpm. </a:t>
                </a:r>
              </a:p>
              <a:p>
                <a:pPr marL="0" indent="0">
                  <a:buNone/>
                </a:pPr>
                <a:r>
                  <a:rPr lang="en-US" dirty="0"/>
                  <a:t>E.g. 10V 10mA at 1000 rpm.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𝐵𝐸</m:t>
                        </m:r>
                      </m:sub>
                    </m:sSub>
                    <m:r>
                      <a:rPr lang="en-US" b="0" i="1" smtClean="0">
                        <a:latin typeface="Cambria Math" panose="02040503050406030204" pitchFamily="18" charset="0"/>
                      </a:rPr>
                      <m:t>=10</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mV</m:t>
                        </m:r>
                      </m:num>
                      <m:den>
                        <m:r>
                          <m:rPr>
                            <m:sty m:val="p"/>
                          </m:rPr>
                          <a:rPr lang="en-US" b="0" i="0" smtClean="0">
                            <a:latin typeface="Cambria Math" panose="02040503050406030204" pitchFamily="18" charset="0"/>
                          </a:rPr>
                          <m:t>rpm</m:t>
                        </m:r>
                      </m:den>
                    </m:f>
                  </m:oMath>
                </a14:m>
                <a:r>
                  <a:rPr lang="en-US" dirty="0"/>
                  <a:t> and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=10</m:t>
                    </m:r>
                    <m:r>
                      <a:rPr lang="en-US" b="0" i="0" smtClean="0">
                        <a:latin typeface="Cambria Math" panose="02040503050406030204" pitchFamily="18" charset="0"/>
                      </a:rPr>
                      <m:t> </m:t>
                    </m:r>
                    <m:r>
                      <m:rPr>
                        <m:sty m:val="p"/>
                      </m:rPr>
                      <a:rPr lang="en-US" b="0" i="0" smtClean="0">
                        <a:latin typeface="Cambria Math" panose="02040503050406030204" pitchFamily="18" charset="0"/>
                      </a:rPr>
                      <m:t>kΩ</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361" r="-1565" b="-280"/>
                </a:stretch>
              </a:blipFill>
            </p:spPr>
            <p:txBody>
              <a:bodyPr/>
              <a:lstStyle/>
              <a:p>
                <a:r>
                  <a:rPr lang="en-US">
                    <a:noFill/>
                  </a:rPr>
                  <a:t> </a:t>
                </a:r>
              </a:p>
            </p:txBody>
          </p:sp>
        </mc:Fallback>
      </mc:AlternateContent>
    </p:spTree>
    <p:extLst>
      <p:ext uri="{BB962C8B-B14F-4D97-AF65-F5344CB8AC3E}">
        <p14:creationId xmlns:p14="http://schemas.microsoft.com/office/powerpoint/2010/main" val="3687249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 ideal </a:t>
            </a:r>
            <a:r>
              <a:rPr lang="en-US" dirty="0" err="1"/>
              <a:t>tacho</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 far we assumed constant R and </a:t>
                </a:r>
                <a14:m>
                  <m:oMath xmlns:m="http://schemas.openxmlformats.org/officeDocument/2006/math">
                    <m:r>
                      <m:rPr>
                        <m:sty m:val="p"/>
                      </m:rPr>
                      <a:rPr lang="en-US" b="0" i="0" smtClean="0">
                        <a:latin typeface="Cambria Math" panose="02040503050406030204" pitchFamily="18" charset="0"/>
                      </a:rPr>
                      <m:t>Φ</m:t>
                    </m:r>
                  </m:oMath>
                </a14:m>
                <a:r>
                  <a:rPr lang="en-US" dirty="0"/>
                  <a:t>. In real </a:t>
                </a:r>
                <a:r>
                  <a:rPr lang="en-US" dirty="0" err="1"/>
                  <a:t>tachos</a:t>
                </a:r>
                <a:r>
                  <a:rPr lang="en-US" dirty="0"/>
                  <a:t> this is not necessarily true. </a:t>
                </a:r>
              </a:p>
              <a:p>
                <a:pPr marL="0" indent="0">
                  <a:buNone/>
                </a:pPr>
                <a:r>
                  <a:rPr lang="en-US" dirty="0"/>
                  <a:t>R can change due to transitional resistance of the brushes and </a:t>
                </a:r>
                <a14:m>
                  <m:oMath xmlns:m="http://schemas.openxmlformats.org/officeDocument/2006/math">
                    <m:r>
                      <m:rPr>
                        <m:sty m:val="p"/>
                      </m:rPr>
                      <a:rPr lang="en-US" b="0" i="0" smtClean="0">
                        <a:latin typeface="Cambria Math" panose="02040503050406030204" pitchFamily="18" charset="0"/>
                      </a:rPr>
                      <m:t>Φ</m:t>
                    </m:r>
                  </m:oMath>
                </a14:m>
                <a:r>
                  <a:rPr lang="en-US" dirty="0"/>
                  <a:t> due to armature reaction.</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82770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i1.wp.com/www.electricalidea.com/wp-content/uploads/2016/06/Untitled.jpg?fit=1087%2C5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908" y="1027906"/>
            <a:ext cx="5390092" cy="27966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Reminder: Armature reaction</a:t>
            </a:r>
          </a:p>
        </p:txBody>
      </p:sp>
      <mc:AlternateContent xmlns:mc="http://schemas.openxmlformats.org/markup-compatibility/2006" xmlns:a14="http://schemas.microsoft.com/office/drawing/2010/main">
        <mc:Choice Requires="a14">
          <p:sp>
            <p:nvSpPr>
              <p:cNvPr id="4" name="TextBox 3"/>
              <p:cNvSpPr txBox="1"/>
              <p:nvPr/>
            </p:nvSpPr>
            <p:spPr>
              <a:xfrm>
                <a:off x="838200" y="2109298"/>
                <a:ext cx="10828867" cy="3736151"/>
              </a:xfrm>
              <a:prstGeom prst="rect">
                <a:avLst/>
              </a:prstGeom>
              <a:noFill/>
            </p:spPr>
            <p:txBody>
              <a:bodyPr wrap="square" rtlCol="0">
                <a:spAutoFit/>
              </a:bodyPr>
              <a:lstStyle/>
              <a:p>
                <a:r>
                  <a:rPr lang="en-US" dirty="0"/>
                  <a:t>Armature windings produce MF. </a:t>
                </a:r>
              </a:p>
              <a:p>
                <a:endParaRPr lang="en-US" dirty="0"/>
              </a:p>
              <a:p>
                <a:r>
                  <a:rPr lang="en-US" dirty="0"/>
                  <a:t>Armature field is perpendicular to the pole field.</a:t>
                </a:r>
              </a:p>
              <a:p>
                <a:endParaRPr lang="en-US" dirty="0"/>
              </a:p>
              <a:p>
                <a:r>
                  <a:rPr lang="en-US" dirty="0"/>
                  <a:t>Total MF is the superposition of pole and armature fields</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𝐁</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𝐁</m:t>
                          </m:r>
                        </m:e>
                        <m:sub>
                          <m:r>
                            <a:rPr lang="en-US" b="0" i="1" smtClean="0">
                              <a:latin typeface="Cambria Math" panose="02040503050406030204" pitchFamily="18" charset="0"/>
                            </a:rPr>
                            <m:t>𝑝𝑜𝑙𝑒</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𝐁</m:t>
                          </m:r>
                        </m:e>
                        <m:sub>
                          <m:r>
                            <a:rPr lang="en-US" b="0" i="1" smtClean="0">
                              <a:latin typeface="Cambria Math" panose="02040503050406030204" pitchFamily="18" charset="0"/>
                            </a:rPr>
                            <m:t>𝑎𝑟𝑚</m:t>
                          </m:r>
                        </m:sub>
                      </m:sSub>
                    </m:oMath>
                  </m:oMathPara>
                </a14:m>
                <a:endParaRPr lang="en-US" dirty="0"/>
              </a:p>
              <a:p>
                <a:endParaRPr lang="en-US" dirty="0"/>
              </a:p>
              <a:p>
                <a:r>
                  <a:rPr lang="en-US" dirty="0"/>
                  <a:t>The total field will be higher in places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𝑝𝑜𝑙𝑒</m:t>
                        </m:r>
                      </m:sub>
                    </m:sSub>
                  </m:oMath>
                </a14:m>
                <a:r>
                  <a:rPr lang="en-US" dirty="0"/>
                  <a:t> is in the same direction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𝑎𝑟𝑚</m:t>
                        </m:r>
                      </m:sub>
                    </m:sSub>
                  </m:oMath>
                </a14:m>
                <a:r>
                  <a:rPr lang="en-US" dirty="0"/>
                  <a:t> and lower where they are opposite.</a:t>
                </a:r>
              </a:p>
              <a:p>
                <a:r>
                  <a:rPr lang="en-US" dirty="0"/>
                  <a:t>If the magnetic circuit is far from saturation, than armature reaction has little effect. </a:t>
                </a:r>
              </a:p>
              <a:p>
                <a:endParaRPr lang="en-US" dirty="0"/>
              </a:p>
              <a:p>
                <a:r>
                  <a:rPr lang="en-US" dirty="0"/>
                  <a:t>If the core is near saturation, the increase of field will lead to a small increase of </a:t>
                </a:r>
                <a:r>
                  <a:rPr lang="en-US" b="1" dirty="0"/>
                  <a:t>B</a:t>
                </a:r>
                <a:r>
                  <a:rPr lang="en-US" dirty="0"/>
                  <a:t> while a decrease will reduce </a:t>
                </a:r>
                <a:r>
                  <a:rPr lang="en-US" b="1" dirty="0"/>
                  <a:t>B </a:t>
                </a:r>
                <a:r>
                  <a:rPr lang="en-US" dirty="0"/>
                  <a:t>substantially. This will cause a net reduction of magnetic flux in the machine. </a:t>
                </a:r>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838200" y="2109298"/>
                <a:ext cx="10828867" cy="3736151"/>
              </a:xfrm>
              <a:prstGeom prst="rect">
                <a:avLst/>
              </a:prstGeom>
              <a:blipFill>
                <a:blip r:embed="rId3"/>
                <a:stretch>
                  <a:fillRect l="-507" t="-816" b="-1631"/>
                </a:stretch>
              </a:blipFill>
            </p:spPr>
            <p:txBody>
              <a:bodyPr/>
              <a:lstStyle/>
              <a:p>
                <a:r>
                  <a:rPr lang="en-US">
                    <a:noFill/>
                  </a:rPr>
                  <a:t> </a:t>
                </a:r>
              </a:p>
            </p:txBody>
          </p:sp>
        </mc:Fallback>
      </mc:AlternateContent>
    </p:spTree>
    <p:extLst>
      <p:ext uri="{BB962C8B-B14F-4D97-AF65-F5344CB8AC3E}">
        <p14:creationId xmlns:p14="http://schemas.microsoft.com/office/powerpoint/2010/main" val="252053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a:t>
            </a:r>
            <a:r>
              <a:rPr lang="en-US" dirty="0" err="1"/>
              <a:t>tachogenerator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57225" y="1539875"/>
                <a:ext cx="10515600" cy="4351338"/>
              </a:xfrm>
            </p:spPr>
            <p:txBody>
              <a:bodyPr>
                <a:normAutofit/>
              </a:bodyPr>
              <a:lstStyle/>
              <a:p>
                <a:r>
                  <a:rPr lang="en-US" dirty="0"/>
                  <a:t>Let’s say there is a constant voltage drop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𝑈</m:t>
                    </m:r>
                  </m:oMath>
                </a14:m>
                <a:r>
                  <a:rPr lang="en-US" dirty="0"/>
                  <a:t> between the brushes and the collector and </a:t>
                </a:r>
                <a14:m>
                  <m:oMath xmlns:m="http://schemas.openxmlformats.org/officeDocument/2006/math">
                    <m:r>
                      <m:rPr>
                        <m:sty m:val="p"/>
                      </m:rPr>
                      <a:rPr lang="en-US" b="0" i="0" smtClean="0">
                        <a:latin typeface="Cambria Math" panose="02040503050406030204" pitchFamily="18" charset="0"/>
                      </a:rPr>
                      <m:t>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Φ</m:t>
                        </m:r>
                      </m:e>
                      <m:sub>
                        <m:r>
                          <m:rPr>
                            <m:sty m:val="p"/>
                          </m:rPr>
                          <a:rPr lang="en-US" b="0" i="0" smtClean="0">
                            <a:latin typeface="Cambria Math" panose="02040503050406030204" pitchFamily="18" charset="0"/>
                          </a:rPr>
                          <m:t>r</m:t>
                        </m:r>
                      </m:sub>
                    </m:sSub>
                  </m:oMath>
                </a14:m>
                <a:r>
                  <a:rPr lang="en-US" dirty="0"/>
                  <a:t>. </a:t>
                </a:r>
              </a:p>
              <a:p>
                <a:endParaRPr lang="en-US" dirty="0"/>
              </a:p>
              <a:p>
                <a:pPr marL="0" indent="0">
                  <a:buNone/>
                </a:pPr>
                <a:endParaRPr lang="en-US" i="1" dirty="0"/>
              </a:p>
              <a:p>
                <a:pPr marL="0" indent="0">
                  <a:buNone/>
                </a:pPr>
                <a:endParaRPr lang="en-US" i="1"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57225" y="1539875"/>
                <a:ext cx="10515600" cy="4351338"/>
              </a:xfrm>
              <a:blipFill>
                <a:blip r:embed="rId2"/>
                <a:stretch>
                  <a:fillRect l="-1043" t="-2525" r="-174"/>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6228637" y="2865438"/>
            <a:ext cx="4658438" cy="290512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00025" y="2648553"/>
                <a:ext cx="6096000" cy="285629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Φ</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r>
                        <m:rPr>
                          <m:sty m:val="p"/>
                        </m:rPr>
                        <a:rPr lang="en-US">
                          <a:latin typeface="Cambria Math" panose="02040503050406030204" pitchFamily="18" charset="0"/>
                        </a:rPr>
                        <m:t>Φ</m:t>
                      </m:r>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i="1">
                          <a:latin typeface="Cambria Math" panose="02040503050406030204" pitchFamily="18" charset="0"/>
                        </a:rPr>
                        <m:t>−</m:t>
                      </m:r>
                      <m:r>
                        <m:rPr>
                          <m:sty m:val="p"/>
                        </m:rPr>
                        <a:rPr lang="en-US">
                          <a:latin typeface="Cambria Math" panose="02040503050406030204" pitchFamily="18" charset="0"/>
                        </a:rPr>
                        <m:t>Δ</m:t>
                      </m:r>
                      <m:r>
                        <a:rPr lang="lt-LT" i="1">
                          <a:latin typeface="Cambria Math" panose="02040503050406030204" pitchFamily="18" charset="0"/>
                        </a:rPr>
                        <m:t>𝑈</m:t>
                      </m:r>
                      <m:r>
                        <a:rPr lang="lt-LT" i="1">
                          <a:latin typeface="Cambria Math" panose="02040503050406030204" pitchFamily="18" charset="0"/>
                        </a:rPr>
                        <m:t>−</m:t>
                      </m:r>
                      <m:sSub>
                        <m:sSubPr>
                          <m:ctrlPr>
                            <a:rPr lang="lt-LT" i="1">
                              <a:latin typeface="Cambria Math" panose="02040503050406030204" pitchFamily="18" charset="0"/>
                            </a:rPr>
                          </m:ctrlPr>
                        </m:sSubPr>
                        <m:e>
                          <m:r>
                            <a:rPr lang="lt-LT" i="1">
                              <a:latin typeface="Cambria Math" panose="02040503050406030204" pitchFamily="18" charset="0"/>
                            </a:rPr>
                            <m:t>𝑈</m:t>
                          </m:r>
                        </m:e>
                        <m:sub>
                          <m:r>
                            <a:rPr lang="lt-LT" i="1">
                              <a:latin typeface="Cambria Math" panose="02040503050406030204" pitchFamily="18" charset="0"/>
                            </a:rPr>
                            <m:t>𝑜𝑢𝑡</m:t>
                          </m:r>
                        </m:sub>
                      </m:sSub>
                      <m:r>
                        <a:rPr lang="en-US" i="1">
                          <a:latin typeface="Cambria Math" panose="02040503050406030204" pitchFamily="18" charset="0"/>
                        </a:rPr>
                        <m:t>=0</m:t>
                      </m:r>
                    </m:oMath>
                  </m:oMathPara>
                </a14:m>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𝑐</m:t>
                      </m:r>
                      <m:sSub>
                        <m:sSubPr>
                          <m:ctrlPr>
                            <a:rPr lang="en-US" i="1">
                              <a:latin typeface="Cambria Math" panose="02040503050406030204" pitchFamily="18" charset="0"/>
                            </a:rPr>
                          </m:ctrlPr>
                        </m:sSubPr>
                        <m:e>
                          <m:r>
                            <m:rPr>
                              <m:sty m:val="p"/>
                            </m:rPr>
                            <a:rPr lang="en-US">
                              <a:latin typeface="Cambria Math" panose="02040503050406030204" pitchFamily="18" charset="0"/>
                            </a:rPr>
                            <m:t>Φ</m:t>
                          </m:r>
                        </m:e>
                        <m:sub>
                          <m:r>
                            <a:rPr lang="en-US" i="1">
                              <a:latin typeface="Cambria Math" panose="02040503050406030204" pitchFamily="18" charset="0"/>
                            </a:rPr>
                            <m:t>𝑠</m:t>
                          </m:r>
                        </m:sub>
                      </m:sSub>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𝑎</m:t>
                          </m:r>
                        </m:sub>
                      </m:sSub>
                      <m:r>
                        <a:rPr lang="en-US" i="1">
                          <a:latin typeface="Cambria Math" panose="02040503050406030204" pitchFamily="18" charset="0"/>
                        </a:rPr>
                        <m:t>−</m:t>
                      </m:r>
                      <m:r>
                        <m:rPr>
                          <m:sty m:val="p"/>
                        </m:rPr>
                        <a:rPr lang="en-US">
                          <a:latin typeface="Cambria Math" panose="02040503050406030204" pitchFamily="18" charset="0"/>
                        </a:rPr>
                        <m:t>Δ</m:t>
                      </m:r>
                      <m:r>
                        <a:rPr lang="lt-LT" i="1">
                          <a:latin typeface="Cambria Math" panose="02040503050406030204" pitchFamily="18" charset="0"/>
                        </a:rPr>
                        <m:t>𝑈</m:t>
                      </m:r>
                      <m:r>
                        <a:rPr lang="lt-LT" i="1">
                          <a:latin typeface="Cambria Math" panose="02040503050406030204" pitchFamily="18" charset="0"/>
                        </a:rPr>
                        <m:t>−</m:t>
                      </m:r>
                      <m:sSub>
                        <m:sSubPr>
                          <m:ctrlPr>
                            <a:rPr lang="lt-LT" i="1">
                              <a:latin typeface="Cambria Math" panose="02040503050406030204" pitchFamily="18" charset="0"/>
                            </a:rPr>
                          </m:ctrlPr>
                        </m:sSubPr>
                        <m:e>
                          <m:r>
                            <a:rPr lang="lt-LT" i="1">
                              <a:latin typeface="Cambria Math" panose="02040503050406030204" pitchFamily="18" charset="0"/>
                            </a:rPr>
                            <m:t>𝑈</m:t>
                          </m:r>
                        </m:e>
                        <m:sub>
                          <m:r>
                            <a:rPr lang="lt-LT" i="1">
                              <a:latin typeface="Cambria Math" panose="02040503050406030204" pitchFamily="18" charset="0"/>
                            </a:rPr>
                            <m:t>𝑜𝑢𝑡</m:t>
                          </m:r>
                        </m:sub>
                      </m:sSub>
                      <m:r>
                        <a:rPr lang="en-US" i="1">
                          <a:latin typeface="Cambria Math" panose="02040503050406030204" pitchFamily="18" charset="0"/>
                        </a:rPr>
                        <m:t>=0</m:t>
                      </m:r>
                    </m:oMath>
                  </m:oMathPara>
                </a14:m>
                <a:endParaRPr lang="en-US" i="1"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𝐵𝐸</m:t>
                          </m:r>
                        </m:sub>
                      </m:sSub>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𝑟</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m:t>
                      </m:r>
                      <m:r>
                        <m:rPr>
                          <m:sty m:val="p"/>
                        </m:rPr>
                        <a:rPr lang="en-US">
                          <a:latin typeface="Cambria Math" panose="02040503050406030204" pitchFamily="18" charset="0"/>
                        </a:rPr>
                        <m:t>Δ</m:t>
                      </m:r>
                      <m:r>
                        <a:rPr lang="lt-LT" i="1">
                          <a:latin typeface="Cambria Math" panose="02040503050406030204" pitchFamily="18" charset="0"/>
                        </a:rPr>
                        <m:t>𝑈</m:t>
                      </m:r>
                      <m:r>
                        <a:rPr lang="lt-LT" i="1">
                          <a:latin typeface="Cambria Math" panose="02040503050406030204" pitchFamily="18" charset="0"/>
                        </a:rPr>
                        <m:t>−</m:t>
                      </m:r>
                      <m:sSub>
                        <m:sSubPr>
                          <m:ctrlPr>
                            <a:rPr lang="lt-LT" i="1">
                              <a:latin typeface="Cambria Math" panose="02040503050406030204" pitchFamily="18" charset="0"/>
                            </a:rPr>
                          </m:ctrlPr>
                        </m:sSubPr>
                        <m:e>
                          <m:r>
                            <a:rPr lang="lt-LT" i="1">
                              <a:latin typeface="Cambria Math" panose="02040503050406030204" pitchFamily="18" charset="0"/>
                            </a:rPr>
                            <m:t>𝑈</m:t>
                          </m:r>
                        </m:e>
                        <m:sub>
                          <m:r>
                            <a:rPr lang="lt-LT" i="1">
                              <a:latin typeface="Cambria Math" panose="02040503050406030204" pitchFamily="18" charset="0"/>
                            </a:rPr>
                            <m:t>𝑜𝑢𝑡</m:t>
                          </m:r>
                        </m:sub>
                      </m:sSub>
                      <m:r>
                        <a:rPr lang="en-US" i="1">
                          <a:latin typeface="Cambria Math" panose="02040503050406030204" pitchFamily="18" charset="0"/>
                        </a:rPr>
                        <m:t>=0</m:t>
                      </m:r>
                    </m:oMath>
                  </m:oMathPara>
                </a14:m>
                <a:endParaRPr lang="en-US" i="1" dirty="0"/>
              </a:p>
              <a:p>
                <a:endParaRPr lang="en-US" i="1"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𝑜𝑢𝑡</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𝐵𝐸</m:t>
                              </m:r>
                            </m:sub>
                          </m:sSub>
                          <m:r>
                            <a:rPr lang="en-US" i="1">
                              <a:latin typeface="Cambria Math" panose="02040503050406030204" pitchFamily="18" charset="0"/>
                            </a:rPr>
                            <m:t>𝜔</m:t>
                          </m:r>
                          <m:r>
                            <a:rPr lang="en-US" i="1">
                              <a:latin typeface="Cambria Math" panose="02040503050406030204" pitchFamily="18" charset="0"/>
                            </a:rPr>
                            <m:t>−</m:t>
                          </m:r>
                          <m:r>
                            <m:rPr>
                              <m:sty m:val="p"/>
                            </m:rPr>
                            <a:rPr lang="en-US">
                              <a:latin typeface="Cambria Math" panose="02040503050406030204" pitchFamily="18" charset="0"/>
                            </a:rPr>
                            <m:t>Δ</m:t>
                          </m:r>
                          <m:r>
                            <a:rPr lang="lt-LT" i="1">
                              <a:latin typeface="Cambria Math" panose="02040503050406030204" pitchFamily="18" charset="0"/>
                            </a:rPr>
                            <m:t>𝑈</m:t>
                          </m:r>
                        </m:num>
                        <m:den>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𝑟</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𝜔</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𝑖𝑛</m:t>
                                  </m:r>
                                </m:sub>
                              </m:sSub>
                            </m:den>
                          </m:f>
                          <m:r>
                            <a:rPr lang="en-US" i="1">
                              <a:latin typeface="Cambria Math" panose="02040503050406030204" pitchFamily="18" charset="0"/>
                            </a:rPr>
                            <m:t>+1</m:t>
                          </m:r>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0025" y="2648553"/>
                <a:ext cx="6096000" cy="285629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28637" y="2680772"/>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228637" y="2680772"/>
                <a:ext cx="67832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0672183" y="5241173"/>
                <a:ext cx="37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672183" y="5241173"/>
                <a:ext cx="374590" cy="369332"/>
              </a:xfrm>
              <a:prstGeom prst="rect">
                <a:avLst/>
              </a:prstGeom>
              <a:blipFill>
                <a:blip r:embed="rId6"/>
                <a:stretch>
                  <a:fillRect/>
                </a:stretch>
              </a:blipFill>
            </p:spPr>
            <p:txBody>
              <a:bodyPr/>
              <a:lstStyle/>
              <a:p>
                <a:r>
                  <a:rPr lang="en-US">
                    <a:noFill/>
                  </a:rPr>
                  <a:t> </a:t>
                </a:r>
              </a:p>
            </p:txBody>
          </p:sp>
        </mc:Fallback>
      </mc:AlternateContent>
      <p:sp>
        <p:nvSpPr>
          <p:cNvPr id="9" name="TextBox 8"/>
          <p:cNvSpPr txBox="1"/>
          <p:nvPr/>
        </p:nvSpPr>
        <p:spPr>
          <a:xfrm>
            <a:off x="8557856" y="3273465"/>
            <a:ext cx="643125" cy="369332"/>
          </a:xfrm>
          <a:prstGeom prst="rect">
            <a:avLst/>
          </a:prstGeom>
          <a:noFill/>
        </p:spPr>
        <p:txBody>
          <a:bodyPr wrap="none" rtlCol="0">
            <a:spAutoFit/>
          </a:bodyPr>
          <a:lstStyle/>
          <a:p>
            <a:r>
              <a:rPr lang="en-US" dirty="0"/>
              <a:t>Ideal</a:t>
            </a:r>
          </a:p>
        </p:txBody>
      </p:sp>
      <p:sp>
        <p:nvSpPr>
          <p:cNvPr id="10" name="TextBox 9"/>
          <p:cNvSpPr txBox="1"/>
          <p:nvPr/>
        </p:nvSpPr>
        <p:spPr>
          <a:xfrm>
            <a:off x="10352976" y="3050104"/>
            <a:ext cx="1873270" cy="369332"/>
          </a:xfrm>
          <a:prstGeom prst="rect">
            <a:avLst/>
          </a:prstGeom>
          <a:noFill/>
        </p:spPr>
        <p:txBody>
          <a:bodyPr wrap="none" rtlCol="0">
            <a:spAutoFit/>
          </a:bodyPr>
          <a:lstStyle/>
          <a:p>
            <a:r>
              <a:rPr lang="en-US" dirty="0"/>
              <a:t>With voltage drop</a:t>
            </a:r>
          </a:p>
        </p:txBody>
      </p:sp>
      <p:sp>
        <p:nvSpPr>
          <p:cNvPr id="11" name="TextBox 10"/>
          <p:cNvSpPr txBox="1"/>
          <p:nvPr/>
        </p:nvSpPr>
        <p:spPr>
          <a:xfrm>
            <a:off x="9835606" y="3947855"/>
            <a:ext cx="2422333" cy="646331"/>
          </a:xfrm>
          <a:prstGeom prst="rect">
            <a:avLst/>
          </a:prstGeom>
          <a:noFill/>
        </p:spPr>
        <p:txBody>
          <a:bodyPr wrap="square" rtlCol="0">
            <a:spAutoFit/>
          </a:bodyPr>
          <a:lstStyle/>
          <a:p>
            <a:r>
              <a:rPr lang="en-US" dirty="0"/>
              <a:t>With voltage drop and armature reaction</a:t>
            </a:r>
          </a:p>
        </p:txBody>
      </p:sp>
      <p:cxnSp>
        <p:nvCxnSpPr>
          <p:cNvPr id="13" name="Straight Connector 12"/>
          <p:cNvCxnSpPr/>
          <p:nvPr/>
        </p:nvCxnSpPr>
        <p:spPr>
          <a:xfrm flipV="1">
            <a:off x="6810375" y="4334155"/>
            <a:ext cx="0" cy="1905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5852169" y="4985736"/>
            <a:ext cx="1173463" cy="369332"/>
          </a:xfrm>
          <a:prstGeom prst="rect">
            <a:avLst/>
          </a:prstGeom>
          <a:noFill/>
        </p:spPr>
        <p:txBody>
          <a:bodyPr wrap="none" rtlCol="0">
            <a:spAutoFit/>
          </a:bodyPr>
          <a:lstStyle/>
          <a:p>
            <a:r>
              <a:rPr lang="en-US" dirty="0"/>
              <a:t>Dead zone</a:t>
            </a:r>
          </a:p>
        </p:txBody>
      </p:sp>
    </p:spTree>
    <p:extLst>
      <p:ext uri="{BB962C8B-B14F-4D97-AF65-F5344CB8AC3E}">
        <p14:creationId xmlns:p14="http://schemas.microsoft.com/office/powerpoint/2010/main" val="3905437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sources</a:t>
            </a:r>
          </a:p>
        </p:txBody>
      </p:sp>
      <p:sp>
        <p:nvSpPr>
          <p:cNvPr id="3" name="Content Placeholder 2"/>
          <p:cNvSpPr>
            <a:spLocks noGrp="1"/>
          </p:cNvSpPr>
          <p:nvPr>
            <p:ph idx="1"/>
          </p:nvPr>
        </p:nvSpPr>
        <p:spPr/>
        <p:txBody>
          <a:bodyPr/>
          <a:lstStyle/>
          <a:p>
            <a:r>
              <a:rPr lang="en-US" dirty="0"/>
              <a:t>Load resistance </a:t>
            </a:r>
          </a:p>
          <a:p>
            <a:r>
              <a:rPr lang="en-US" dirty="0"/>
              <a:t>Linearity error</a:t>
            </a:r>
          </a:p>
          <a:p>
            <a:r>
              <a:rPr lang="en-US" dirty="0"/>
              <a:t>Calibration error</a:t>
            </a:r>
          </a:p>
          <a:p>
            <a:r>
              <a:rPr lang="en-US" dirty="0"/>
              <a:t>Brush contact resistance</a:t>
            </a:r>
          </a:p>
          <a:p>
            <a:r>
              <a:rPr lang="en-US" dirty="0"/>
              <a:t>Armature reaction</a:t>
            </a:r>
          </a:p>
          <a:p>
            <a:r>
              <a:rPr lang="en-US" dirty="0"/>
              <a:t>Output voltage asymmetry</a:t>
            </a:r>
          </a:p>
          <a:p>
            <a:r>
              <a:rPr lang="en-US" dirty="0"/>
              <a:t>Thermal drift</a:t>
            </a:r>
          </a:p>
        </p:txBody>
      </p:sp>
    </p:spTree>
    <p:extLst>
      <p:ext uri="{BB962C8B-B14F-4D97-AF65-F5344CB8AC3E}">
        <p14:creationId xmlns:p14="http://schemas.microsoft.com/office/powerpoint/2010/main" val="873543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 Load resistance </a:t>
            </a:r>
          </a:p>
        </p:txBody>
      </p:sp>
      <p:pic>
        <p:nvPicPr>
          <p:cNvPr id="4" name="Picture 3"/>
          <p:cNvPicPr>
            <a:picLocks noChangeAspect="1"/>
          </p:cNvPicPr>
          <p:nvPr/>
        </p:nvPicPr>
        <p:blipFill>
          <a:blip r:embed="rId2"/>
          <a:stretch>
            <a:fillRect/>
          </a:stretch>
        </p:blipFill>
        <p:spPr>
          <a:xfrm>
            <a:off x="6032807" y="2571097"/>
            <a:ext cx="5562600" cy="3228975"/>
          </a:xfrm>
          <a:prstGeom prst="rect">
            <a:avLst/>
          </a:prstGeom>
        </p:spPr>
      </p:pic>
      <p:sp>
        <p:nvSpPr>
          <p:cNvPr id="5" name="TextBox 4"/>
          <p:cNvSpPr txBox="1"/>
          <p:nvPr/>
        </p:nvSpPr>
        <p:spPr>
          <a:xfrm>
            <a:off x="10847874" y="2386431"/>
            <a:ext cx="784189" cy="369332"/>
          </a:xfrm>
          <a:prstGeom prst="rect">
            <a:avLst/>
          </a:prstGeom>
          <a:noFill/>
        </p:spPr>
        <p:txBody>
          <a:bodyPr wrap="none" rtlCol="0">
            <a:spAutoFit/>
          </a:bodyPr>
          <a:lstStyle/>
          <a:p>
            <a:r>
              <a:rPr lang="en-US" dirty="0"/>
              <a:t>R1&gt;R2</a:t>
            </a:r>
          </a:p>
        </p:txBody>
      </p:sp>
      <p:sp>
        <p:nvSpPr>
          <p:cNvPr id="6" name="TextBox 5"/>
          <p:cNvSpPr txBox="1"/>
          <p:nvPr/>
        </p:nvSpPr>
        <p:spPr>
          <a:xfrm>
            <a:off x="10847873" y="2753938"/>
            <a:ext cx="784189" cy="369332"/>
          </a:xfrm>
          <a:prstGeom prst="rect">
            <a:avLst/>
          </a:prstGeom>
          <a:noFill/>
        </p:spPr>
        <p:txBody>
          <a:bodyPr wrap="none" rtlCol="0">
            <a:spAutoFit/>
          </a:bodyPr>
          <a:lstStyle/>
          <a:p>
            <a:r>
              <a:rPr lang="en-US" dirty="0"/>
              <a:t>R2&gt;R3</a:t>
            </a:r>
          </a:p>
        </p:txBody>
      </p:sp>
      <p:sp>
        <p:nvSpPr>
          <p:cNvPr id="7" name="TextBox 6"/>
          <p:cNvSpPr txBox="1"/>
          <p:nvPr/>
        </p:nvSpPr>
        <p:spPr>
          <a:xfrm>
            <a:off x="10920152" y="3032306"/>
            <a:ext cx="426720" cy="369332"/>
          </a:xfrm>
          <a:prstGeom prst="rect">
            <a:avLst/>
          </a:prstGeom>
          <a:noFill/>
        </p:spPr>
        <p:txBody>
          <a:bodyPr wrap="none" rtlCol="0">
            <a:spAutoFit/>
          </a:bodyPr>
          <a:lstStyle/>
          <a:p>
            <a:r>
              <a:rPr lang="en-US" dirty="0"/>
              <a:t>R3</a:t>
            </a:r>
          </a:p>
        </p:txBody>
      </p:sp>
      <mc:AlternateContent xmlns:mc="http://schemas.openxmlformats.org/markup-compatibility/2006" xmlns:a14="http://schemas.microsoft.com/office/drawing/2010/main">
        <mc:Choice Requires="a14">
          <p:sp>
            <p:nvSpPr>
              <p:cNvPr id="8" name="TextBox 7"/>
              <p:cNvSpPr txBox="1"/>
              <p:nvPr/>
            </p:nvSpPr>
            <p:spPr>
              <a:xfrm>
                <a:off x="6102016" y="2579551"/>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102016" y="2579551"/>
                <a:ext cx="6783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0545562" y="5139952"/>
                <a:ext cx="37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0545562" y="5139952"/>
                <a:ext cx="374590" cy="369332"/>
              </a:xfrm>
              <a:prstGeom prst="rect">
                <a:avLst/>
              </a:prstGeom>
              <a:blipFill>
                <a:blip r:embed="rId4"/>
                <a:stretch>
                  <a:fillRect/>
                </a:stretch>
              </a:blipFill>
            </p:spPr>
            <p:txBody>
              <a:bodyPr/>
              <a:lstStyle/>
              <a:p>
                <a:r>
                  <a:rPr lang="en-US">
                    <a:noFill/>
                  </a:rPr>
                  <a:t> </a:t>
                </a:r>
              </a:p>
            </p:txBody>
          </p:sp>
        </mc:Fallback>
      </mc:AlternateContent>
      <p:cxnSp>
        <p:nvCxnSpPr>
          <p:cNvPr id="11" name="Straight Connector 10"/>
          <p:cNvCxnSpPr/>
          <p:nvPr/>
        </p:nvCxnSpPr>
        <p:spPr>
          <a:xfrm flipV="1">
            <a:off x="9159541" y="4050131"/>
            <a:ext cx="0" cy="1666875"/>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flipH="1">
            <a:off x="6102017" y="4050131"/>
            <a:ext cx="3619499"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764096" y="1690688"/>
            <a:ext cx="4219575" cy="1200329"/>
          </a:xfrm>
          <a:prstGeom prst="rect">
            <a:avLst/>
          </a:prstGeom>
          <a:noFill/>
        </p:spPr>
        <p:txBody>
          <a:bodyPr wrap="square" rtlCol="0">
            <a:spAutoFit/>
          </a:bodyPr>
          <a:lstStyle/>
          <a:p>
            <a:r>
              <a:rPr lang="en-US" dirty="0"/>
              <a:t>If R is incorrect, than there will be an error in the interpretation of a reading.</a:t>
            </a:r>
          </a:p>
          <a:p>
            <a:endParaRPr lang="en-US" dirty="0"/>
          </a:p>
          <a:p>
            <a:endParaRPr lang="en-US" dirty="0"/>
          </a:p>
        </p:txBody>
      </p:sp>
      <p:cxnSp>
        <p:nvCxnSpPr>
          <p:cNvPr id="30" name="Straight Connector 29"/>
          <p:cNvCxnSpPr/>
          <p:nvPr/>
        </p:nvCxnSpPr>
        <p:spPr>
          <a:xfrm>
            <a:off x="8907913" y="4054893"/>
            <a:ext cx="0" cy="1745179"/>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9460363" y="4050131"/>
            <a:ext cx="0" cy="1745179"/>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764097" y="2948883"/>
                <a:ext cx="4645302" cy="2031325"/>
              </a:xfrm>
              <a:prstGeom prst="rect">
                <a:avLst/>
              </a:prstGeom>
              <a:noFill/>
            </p:spPr>
            <p:txBody>
              <a:bodyPr wrap="square" rtlCol="0">
                <a:spAutoFit/>
              </a:bodyPr>
              <a:lstStyle/>
              <a:p>
                <a:r>
                  <a:rPr lang="en-US" dirty="0"/>
                  <a:t>Imagine we measure </a:t>
                </a:r>
                <a14:m>
                  <m:oMath xmlns:m="http://schemas.openxmlformats.org/officeDocument/2006/math">
                    <m:r>
                      <a:rPr lang="en-US" i="1" dirty="0" smtClean="0">
                        <a:latin typeface="Cambria Math" panose="02040503050406030204" pitchFamily="18" charset="0"/>
                      </a:rPr>
                      <m:t>𝑈</m:t>
                    </m:r>
                  </m:oMath>
                </a14:m>
                <a:r>
                  <a:rPr lang="en-US" dirty="0"/>
                  <a:t> and get a value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𝑚</m:t>
                        </m:r>
                      </m:sub>
                    </m:sSub>
                  </m:oMath>
                </a14:m>
                <a:r>
                  <a:rPr lang="en-US" dirty="0"/>
                  <a:t>.</a:t>
                </a:r>
              </a:p>
              <a:p>
                <a:endParaRPr lang="en-US" dirty="0"/>
              </a:p>
              <a:p>
                <a:r>
                  <a:rPr lang="en-US" dirty="0"/>
                  <a:t>We think that resistance is equal to R2, so we deduce that n=n2.</a:t>
                </a:r>
              </a:p>
              <a:p>
                <a:endParaRPr lang="en-US" dirty="0"/>
              </a:p>
              <a:p>
                <a:r>
                  <a:rPr lang="en-US" dirty="0"/>
                  <a:t>If, however, R is not R2, the true n value is not n2. We get an error in our reading. </a:t>
                </a:r>
              </a:p>
            </p:txBody>
          </p:sp>
        </mc:Choice>
        <mc:Fallback xmlns="">
          <p:sp>
            <p:nvSpPr>
              <p:cNvPr id="34" name="TextBox 33"/>
              <p:cNvSpPr txBox="1">
                <a:spLocks noRot="1" noChangeAspect="1" noMove="1" noResize="1" noEditPoints="1" noAdjustHandles="1" noChangeArrowheads="1" noChangeShapeType="1" noTextEdit="1"/>
              </p:cNvSpPr>
              <p:nvPr/>
            </p:nvSpPr>
            <p:spPr>
              <a:xfrm>
                <a:off x="764097" y="2948883"/>
                <a:ext cx="4645302" cy="2031325"/>
              </a:xfrm>
              <a:prstGeom prst="rect">
                <a:avLst/>
              </a:prstGeom>
              <a:blipFill>
                <a:blip r:embed="rId5"/>
                <a:stretch>
                  <a:fillRect l="-1050" t="-1802" b="-3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6096000" y="3676038"/>
                <a:ext cx="551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𝑚</m:t>
                          </m:r>
                        </m:sub>
                      </m:sSub>
                    </m:oMath>
                  </m:oMathPara>
                </a14:m>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6096000" y="3676038"/>
                <a:ext cx="55168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8916807" y="5745481"/>
                <a:ext cx="498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2</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8916807" y="5745481"/>
                <a:ext cx="49885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8486823" y="5745481"/>
                <a:ext cx="498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486823" y="5745481"/>
                <a:ext cx="49885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9281894" y="5745481"/>
                <a:ext cx="4988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m:t>
                      </m:r>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9281894" y="5745481"/>
                <a:ext cx="498855"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7931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Stepped magnetic field</a:t>
            </a:r>
          </a:p>
        </p:txBody>
      </p:sp>
      <p:grpSp>
        <p:nvGrpSpPr>
          <p:cNvPr id="14" name="Group 13"/>
          <p:cNvGrpSpPr/>
          <p:nvPr/>
        </p:nvGrpSpPr>
        <p:grpSpPr>
          <a:xfrm>
            <a:off x="838200" y="1568472"/>
            <a:ext cx="4769557" cy="4764176"/>
            <a:chOff x="446326" y="2038449"/>
            <a:chExt cx="3025008" cy="3021595"/>
          </a:xfrm>
        </p:grpSpPr>
        <p:cxnSp>
          <p:nvCxnSpPr>
            <p:cNvPr id="4" name="Straight Connector 3"/>
            <p:cNvCxnSpPr/>
            <p:nvPr/>
          </p:nvCxnSpPr>
          <p:spPr>
            <a:xfrm>
              <a:off x="916517" y="2089346"/>
              <a:ext cx="0" cy="25193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 name="Straight Connector 4"/>
            <p:cNvCxnSpPr/>
            <p:nvPr/>
          </p:nvCxnSpPr>
          <p:spPr>
            <a:xfrm>
              <a:off x="611717" y="4367395"/>
              <a:ext cx="2859617"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922867" y="2379133"/>
              <a:ext cx="1998134" cy="1998134"/>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3209724" y="4504266"/>
              <a:ext cx="261610" cy="369332"/>
            </a:xfrm>
            <a:prstGeom prst="rect">
              <a:avLst/>
            </a:prstGeom>
            <a:noFill/>
          </p:spPr>
          <p:txBody>
            <a:bodyPr wrap="none" rtlCol="0">
              <a:spAutoFit/>
            </a:bodyPr>
            <a:lstStyle/>
            <a:p>
              <a:r>
                <a:rPr lang="en-US" dirty="0"/>
                <a:t>t</a:t>
              </a:r>
            </a:p>
          </p:txBody>
        </p:sp>
        <mc:AlternateContent xmlns:mc="http://schemas.openxmlformats.org/markup-compatibility/2006" xmlns:a14="http://schemas.microsoft.com/office/drawing/2010/main">
          <mc:Choice Requires="a14">
            <p:sp>
              <p:nvSpPr>
                <p:cNvPr id="12" name="TextBox 11"/>
                <p:cNvSpPr txBox="1"/>
                <p:nvPr/>
              </p:nvSpPr>
              <p:spPr>
                <a:xfrm>
                  <a:off x="446326" y="2038449"/>
                  <a:ext cx="4765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𝑓</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46326" y="2038449"/>
                  <a:ext cx="476541" cy="391582"/>
                </a:xfrm>
                <a:prstGeom prst="rect">
                  <a:avLst/>
                </a:prstGeom>
                <a:blipFill>
                  <a:blip r:embed="rId2"/>
                  <a:stretch>
                    <a:fillRect/>
                  </a:stretch>
                </a:blipFill>
              </p:spPr>
              <p:txBody>
                <a:bodyPr/>
                <a:lstStyle/>
                <a:p>
                  <a:r>
                    <a:rPr lang="en-US">
                      <a:noFill/>
                    </a:rPr>
                    <a:t> </a:t>
                  </a:r>
                </a:p>
              </p:txBody>
            </p:sp>
          </mc:Fallback>
        </mc:AlternateContent>
        <p:sp>
          <p:nvSpPr>
            <p:cNvPr id="13" name="TextBox 12"/>
            <p:cNvSpPr txBox="1"/>
            <p:nvPr/>
          </p:nvSpPr>
          <p:spPr>
            <a:xfrm>
              <a:off x="1147393" y="4825802"/>
              <a:ext cx="1817615" cy="234242"/>
            </a:xfrm>
            <a:prstGeom prst="rect">
              <a:avLst/>
            </a:prstGeom>
            <a:noFill/>
          </p:spPr>
          <p:txBody>
            <a:bodyPr wrap="none" rtlCol="0">
              <a:spAutoFit/>
            </a:bodyPr>
            <a:lstStyle/>
            <a:p>
              <a:pPr algn="ctr"/>
              <a:r>
                <a:rPr lang="en-US" dirty="0"/>
                <a:t>Field angle of a rotating field</a:t>
              </a:r>
            </a:p>
          </p:txBody>
        </p:sp>
      </p:grpSp>
      <p:grpSp>
        <p:nvGrpSpPr>
          <p:cNvPr id="28" name="Group 27"/>
          <p:cNvGrpSpPr/>
          <p:nvPr/>
        </p:nvGrpSpPr>
        <p:grpSpPr>
          <a:xfrm>
            <a:off x="5926428" y="1568472"/>
            <a:ext cx="4769555" cy="4764174"/>
            <a:chOff x="5507449" y="2089346"/>
            <a:chExt cx="3025008" cy="3021595"/>
          </a:xfrm>
        </p:grpSpPr>
        <p:grpSp>
          <p:nvGrpSpPr>
            <p:cNvPr id="15" name="Group 14"/>
            <p:cNvGrpSpPr/>
            <p:nvPr/>
          </p:nvGrpSpPr>
          <p:grpSpPr>
            <a:xfrm>
              <a:off x="5507449" y="2089346"/>
              <a:ext cx="3025008" cy="3021595"/>
              <a:chOff x="446326" y="2038449"/>
              <a:chExt cx="3025008" cy="3021595"/>
            </a:xfrm>
          </p:grpSpPr>
          <p:cxnSp>
            <p:nvCxnSpPr>
              <p:cNvPr id="16" name="Straight Connector 15"/>
              <p:cNvCxnSpPr/>
              <p:nvPr/>
            </p:nvCxnSpPr>
            <p:spPr>
              <a:xfrm>
                <a:off x="916517" y="2089346"/>
                <a:ext cx="0" cy="2519349"/>
              </a:xfrm>
              <a:prstGeom prst="line">
                <a:avLst/>
              </a:prstGeom>
              <a:ln w="127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611717" y="4367395"/>
                <a:ext cx="2859617" cy="0"/>
              </a:xfrm>
              <a:prstGeom prst="line">
                <a:avLst/>
              </a:prstGeom>
              <a:ln w="127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3209724" y="4504266"/>
                <a:ext cx="261610" cy="369332"/>
              </a:xfrm>
              <a:prstGeom prst="rect">
                <a:avLst/>
              </a:prstGeom>
              <a:noFill/>
            </p:spPr>
            <p:txBody>
              <a:bodyPr wrap="none" rtlCol="0">
                <a:spAutoFit/>
              </a:bodyPr>
              <a:lstStyle/>
              <a:p>
                <a:r>
                  <a:rPr lang="en-US" dirty="0"/>
                  <a:t>t</a:t>
                </a:r>
              </a:p>
            </p:txBody>
          </p:sp>
          <mc:AlternateContent xmlns:mc="http://schemas.openxmlformats.org/markup-compatibility/2006" xmlns:a14="http://schemas.microsoft.com/office/drawing/2010/main">
            <mc:Choice Requires="a14">
              <p:sp>
                <p:nvSpPr>
                  <p:cNvPr id="20" name="TextBox 19"/>
                  <p:cNvSpPr txBox="1"/>
                  <p:nvPr/>
                </p:nvSpPr>
                <p:spPr>
                  <a:xfrm>
                    <a:off x="446326" y="2038449"/>
                    <a:ext cx="476541"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𝑓</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46326" y="2038449"/>
                    <a:ext cx="476541" cy="391582"/>
                  </a:xfrm>
                  <a:prstGeom prst="rect">
                    <a:avLst/>
                  </a:prstGeom>
                  <a:blipFill>
                    <a:blip r:embed="rId3"/>
                    <a:stretch>
                      <a:fillRect/>
                    </a:stretch>
                  </a:blipFill>
                </p:spPr>
                <p:txBody>
                  <a:bodyPr/>
                  <a:lstStyle/>
                  <a:p>
                    <a:r>
                      <a:rPr lang="en-US">
                        <a:noFill/>
                      </a:rPr>
                      <a:t> </a:t>
                    </a:r>
                  </a:p>
                </p:txBody>
              </p:sp>
            </mc:Fallback>
          </mc:AlternateContent>
          <p:sp>
            <p:nvSpPr>
              <p:cNvPr id="21" name="TextBox 20"/>
              <p:cNvSpPr txBox="1"/>
              <p:nvPr/>
            </p:nvSpPr>
            <p:spPr>
              <a:xfrm>
                <a:off x="1150395" y="4825802"/>
                <a:ext cx="1828026" cy="234242"/>
              </a:xfrm>
              <a:prstGeom prst="rect">
                <a:avLst/>
              </a:prstGeom>
              <a:noFill/>
            </p:spPr>
            <p:txBody>
              <a:bodyPr wrap="none" rtlCol="0">
                <a:spAutoFit/>
              </a:bodyPr>
              <a:lstStyle/>
              <a:p>
                <a:pPr algn="ctr"/>
                <a:r>
                  <a:rPr lang="en-US" dirty="0"/>
                  <a:t>Field angle of a stepped field</a:t>
                </a:r>
              </a:p>
            </p:txBody>
          </p:sp>
        </p:grpSp>
        <p:cxnSp>
          <p:nvCxnSpPr>
            <p:cNvPr id="23" name="Elbow Connector 22"/>
            <p:cNvCxnSpPr/>
            <p:nvPr/>
          </p:nvCxnSpPr>
          <p:spPr>
            <a:xfrm flipV="1">
              <a:off x="5977640" y="4062692"/>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Elbow Connector 23"/>
            <p:cNvCxnSpPr/>
            <p:nvPr/>
          </p:nvCxnSpPr>
          <p:spPr>
            <a:xfrm flipV="1">
              <a:off x="6400344" y="3707089"/>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Elbow Connector 24"/>
            <p:cNvCxnSpPr/>
            <p:nvPr/>
          </p:nvCxnSpPr>
          <p:spPr>
            <a:xfrm flipV="1">
              <a:off x="6882944" y="3351486"/>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Elbow Connector 25"/>
            <p:cNvCxnSpPr/>
            <p:nvPr/>
          </p:nvCxnSpPr>
          <p:spPr>
            <a:xfrm flipV="1">
              <a:off x="7305648" y="2995883"/>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Elbow Connector 26"/>
            <p:cNvCxnSpPr/>
            <p:nvPr/>
          </p:nvCxnSpPr>
          <p:spPr>
            <a:xfrm flipV="1">
              <a:off x="7740823" y="2640280"/>
              <a:ext cx="482600" cy="355600"/>
            </a:xfrm>
            <a:prstGeom prst="bentConnector3">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4549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Linearity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The U(n) curve is linear in the low speed region.</a:t>
                </a:r>
              </a:p>
              <a:p>
                <a:pPr marL="0" indent="0">
                  <a:buNone/>
                </a:pPr>
                <a:r>
                  <a:rPr lang="en-US" dirty="0"/>
                  <a:t> At high speeds, it can deviate from a straight line due to armature reaction, skin effect, hysteresis loss, increasing brush contact resistance and other factors attributed to high speed. </a:t>
                </a:r>
              </a:p>
              <a:p>
                <a:pPr marL="0" indent="0">
                  <a:buNone/>
                </a:pPr>
                <a:r>
                  <a:rPr lang="en-US" dirty="0"/>
                  <a:t>This deviation in quantified as:</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𝑡</m:t>
                              </m:r>
                            </m:sub>
                          </m:sSub>
                        </m:den>
                      </m:f>
                      <m:r>
                        <a:rPr lang="en-US" b="0" i="1" smtClean="0">
                          <a:latin typeface="Cambria Math" panose="02040503050406030204" pitchFamily="18" charset="0"/>
                        </a:rPr>
                        <m:t>100%</m:t>
                      </m:r>
                    </m:oMath>
                  </m:oMathPara>
                </a14:m>
                <a:endParaRPr lang="en-US" b="0" i="1" dirty="0">
                  <a:latin typeface="Cambria Math" panose="02040503050406030204" pitchFamily="18" charset="0"/>
                </a:endParaRP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𝑓</m:t>
                        </m:r>
                      </m:sub>
                    </m:sSub>
                  </m:oMath>
                </a14:m>
                <a:r>
                  <a:rPr lang="en-US" b="0" dirty="0">
                    <a:latin typeface="Cambria Math" panose="02040503050406030204" pitchFamily="18" charset="0"/>
                  </a:rPr>
                  <a:t> is  the measured value,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𝑡</m:t>
                        </m:r>
                      </m:sub>
                    </m:sSub>
                  </m:oMath>
                </a14:m>
                <a:r>
                  <a:rPr lang="en-US" b="0" dirty="0">
                    <a:latin typeface="Cambria Math" panose="02040503050406030204" pitchFamily="18" charset="0"/>
                  </a:rPr>
                  <a:t> is the voltage on a linear curve at that rot. speed. </a:t>
                </a:r>
              </a:p>
              <a:p>
                <a:pPr marL="0" indent="0">
                  <a:buNone/>
                </a:pPr>
                <a:endParaRPr lang="en-US" b="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7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984825" y="0"/>
            <a:ext cx="3927240" cy="230179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984825" y="0"/>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984825" y="0"/>
                <a:ext cx="678326"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445637" y="1825625"/>
                <a:ext cx="37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445637" y="1825625"/>
                <a:ext cx="374590" cy="369332"/>
              </a:xfrm>
              <a:prstGeom prst="rect">
                <a:avLst/>
              </a:prstGeom>
              <a:blipFill>
                <a:blip r:embed="rId5"/>
                <a:stretch>
                  <a:fillRect/>
                </a:stretch>
              </a:blipFill>
            </p:spPr>
            <p:txBody>
              <a:bodyPr/>
              <a:lstStyle/>
              <a:p>
                <a:r>
                  <a:rPr lang="en-US">
                    <a:noFill/>
                  </a:rPr>
                  <a:t> </a:t>
                </a:r>
              </a:p>
            </p:txBody>
          </p:sp>
        </mc:Fallback>
      </mc:AlternateContent>
      <p:cxnSp>
        <p:nvCxnSpPr>
          <p:cNvPr id="8" name="Straight Connector 7"/>
          <p:cNvCxnSpPr/>
          <p:nvPr/>
        </p:nvCxnSpPr>
        <p:spPr>
          <a:xfrm flipV="1">
            <a:off x="10744200" y="933450"/>
            <a:ext cx="0" cy="1368349"/>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H="1">
            <a:off x="8058150" y="1076325"/>
            <a:ext cx="268605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H="1">
            <a:off x="8058150" y="933450"/>
            <a:ext cx="268605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7984825" y="1076325"/>
                <a:ext cx="483274"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𝑓</m:t>
                          </m:r>
                        </m:sub>
                      </m:sSub>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7984825" y="1076325"/>
                <a:ext cx="483274" cy="391582"/>
              </a:xfrm>
              <a:prstGeom prst="rect">
                <a:avLst/>
              </a:prstGeom>
              <a:blipFill>
                <a:blip r:embed="rId6"/>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058149" y="572056"/>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8058149" y="572056"/>
                <a:ext cx="469937"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0310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Calibration error</a:t>
            </a:r>
          </a:p>
        </p:txBody>
      </p:sp>
      <p:sp>
        <p:nvSpPr>
          <p:cNvPr id="3" name="Content Placeholder 2"/>
          <p:cNvSpPr>
            <a:spLocks noGrp="1"/>
          </p:cNvSpPr>
          <p:nvPr>
            <p:ph idx="1"/>
          </p:nvPr>
        </p:nvSpPr>
        <p:spPr/>
        <p:txBody>
          <a:bodyPr/>
          <a:lstStyle/>
          <a:p>
            <a:pPr marL="0" indent="0">
              <a:buNone/>
            </a:pPr>
            <a:r>
              <a:rPr lang="en-US" dirty="0"/>
              <a:t>Permanent magnets used in DC </a:t>
            </a:r>
            <a:r>
              <a:rPr lang="en-US" dirty="0" err="1"/>
              <a:t>tachos</a:t>
            </a:r>
            <a:r>
              <a:rPr lang="en-US" dirty="0"/>
              <a:t> are specially aged, so that their properties become stable (flux does not change in time). Despite that, flux of the PM still changes slowly over years. This changing flux causes a change in the transfer constant. This is called the calibration error and can be eliminated by calibrating the device one more.</a:t>
            </a:r>
          </a:p>
        </p:txBody>
      </p:sp>
    </p:spTree>
    <p:extLst>
      <p:ext uri="{BB962C8B-B14F-4D97-AF65-F5344CB8AC3E}">
        <p14:creationId xmlns:p14="http://schemas.microsoft.com/office/powerpoint/2010/main" val="3021608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Brush contact resistance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Voltage drop between the brushes and the collector causes the dead sensitivity zone near n=0. This limits its applications for low speed measurements.</a:t>
                </a:r>
              </a:p>
              <a:p>
                <a:pPr marL="0" indent="0">
                  <a:buNone/>
                </a:pPr>
                <a:r>
                  <a:rPr lang="en-US" dirty="0"/>
                  <a:t> Lowest measureable rot. speed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𝑚𝑖𝑛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𝑈</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𝐵𝐸</m:t>
                            </m:r>
                          </m:sub>
                        </m:sSub>
                      </m:den>
                    </m:f>
                  </m:oMath>
                </a14:m>
                <a:endParaRPr lang="en-US" dirty="0"/>
              </a:p>
              <a:p>
                <a:pPr marL="0" indent="0">
                  <a:buNone/>
                </a:pPr>
                <a:endParaRPr lang="en-US" dirty="0"/>
              </a:p>
              <a:p>
                <a:pPr marL="0" indent="0">
                  <a:buNone/>
                </a:pPr>
                <a:r>
                  <a:rPr lang="en-US" dirty="0"/>
                  <a:t>This is a big drawback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𝑚𝑖𝑛</m:t>
                        </m:r>
                      </m:sub>
                    </m:sSub>
                  </m:oMath>
                </a14:m>
                <a:r>
                  <a:rPr lang="en-US" dirty="0"/>
                  <a:t> needs to be as low as possible. Special copper/graphite or silver/graphite brushes are used. For very precise </a:t>
                </a:r>
                <a:r>
                  <a:rPr lang="en-US" dirty="0" err="1"/>
                  <a:t>Tachos</a:t>
                </a:r>
                <a:r>
                  <a:rPr lang="en-US" dirty="0"/>
                  <a:t>, </a:t>
                </a:r>
                <a:r>
                  <a:rPr lang="en-US" dirty="0" err="1"/>
                  <a:t>goltplated</a:t>
                </a:r>
                <a:r>
                  <a:rPr lang="en-US" dirty="0"/>
                  <a:t> silver wire brushes are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580"/>
                </a:stretch>
              </a:blipFill>
            </p:spPr>
            <p:txBody>
              <a:bodyPr/>
              <a:lstStyle/>
              <a:p>
                <a:r>
                  <a:rPr lang="en-US">
                    <a:noFill/>
                  </a:rPr>
                  <a:t> </a:t>
                </a:r>
              </a:p>
            </p:txBody>
          </p:sp>
        </mc:Fallback>
      </mc:AlternateContent>
    </p:spTree>
    <p:extLst>
      <p:ext uri="{BB962C8B-B14F-4D97-AF65-F5344CB8AC3E}">
        <p14:creationId xmlns:p14="http://schemas.microsoft.com/office/powerpoint/2010/main" val="3430320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Armature reaction</a:t>
            </a:r>
          </a:p>
        </p:txBody>
      </p:sp>
      <p:sp>
        <p:nvSpPr>
          <p:cNvPr id="3" name="Content Placeholder 2"/>
          <p:cNvSpPr>
            <a:spLocks noGrp="1"/>
          </p:cNvSpPr>
          <p:nvPr>
            <p:ph idx="1"/>
          </p:nvPr>
        </p:nvSpPr>
        <p:spPr>
          <a:xfrm>
            <a:off x="838200" y="1825625"/>
            <a:ext cx="11073865" cy="4351338"/>
          </a:xfrm>
        </p:spPr>
        <p:txBody>
          <a:bodyPr/>
          <a:lstStyle/>
          <a:p>
            <a:r>
              <a:rPr lang="en-US" dirty="0"/>
              <a:t>Due to the armature reaction, U(n) deviates</a:t>
            </a:r>
          </a:p>
          <a:p>
            <a:pPr marL="0" indent="0">
              <a:buNone/>
            </a:pPr>
            <a:r>
              <a:rPr lang="en-US" dirty="0"/>
              <a:t>from a straight line. This causes an between the actual rotation speed and the one estimated assuming that the characteristic is straight. </a:t>
            </a:r>
          </a:p>
          <a:p>
            <a:pPr marL="0" indent="0">
              <a:buNone/>
            </a:pPr>
            <a:endParaRPr lang="en-US" dirty="0"/>
          </a:p>
          <a:p>
            <a:pPr marL="0" indent="0">
              <a:buNone/>
            </a:pPr>
            <a:r>
              <a:rPr lang="en-US" dirty="0"/>
              <a:t>Several ways to limit this:</a:t>
            </a:r>
          </a:p>
          <a:p>
            <a:r>
              <a:rPr lang="en-US" dirty="0"/>
              <a:t>Air gap is increased to operate device in a linear region of B(H) </a:t>
            </a:r>
          </a:p>
          <a:p>
            <a:r>
              <a:rPr lang="en-US" dirty="0"/>
              <a:t>Increasing H so that the core saturates, which, again, is a linear region of B(H).</a:t>
            </a:r>
          </a:p>
        </p:txBody>
      </p:sp>
      <p:pic>
        <p:nvPicPr>
          <p:cNvPr id="4" name="Picture 3"/>
          <p:cNvPicPr>
            <a:picLocks noChangeAspect="1"/>
          </p:cNvPicPr>
          <p:nvPr/>
        </p:nvPicPr>
        <p:blipFill>
          <a:blip r:embed="rId2"/>
          <a:stretch>
            <a:fillRect/>
          </a:stretch>
        </p:blipFill>
        <p:spPr>
          <a:xfrm>
            <a:off x="7984825" y="0"/>
            <a:ext cx="3927240" cy="230179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984825" y="0"/>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984825" y="0"/>
                <a:ext cx="67832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1445637" y="1825625"/>
                <a:ext cx="3745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445637" y="1825625"/>
                <a:ext cx="374590" cy="369332"/>
              </a:xfrm>
              <a:prstGeom prst="rect">
                <a:avLst/>
              </a:prstGeom>
              <a:blipFill>
                <a:blip r:embed="rId4"/>
                <a:stretch>
                  <a:fillRect/>
                </a:stretch>
              </a:blipFill>
            </p:spPr>
            <p:txBody>
              <a:bodyPr/>
              <a:lstStyle/>
              <a:p>
                <a:r>
                  <a:rPr lang="en-US">
                    <a:noFill/>
                  </a:rPr>
                  <a:t> </a:t>
                </a:r>
              </a:p>
            </p:txBody>
          </p:sp>
        </mc:Fallback>
      </mc:AlternateContent>
      <p:cxnSp>
        <p:nvCxnSpPr>
          <p:cNvPr id="7" name="Straight Connector 6"/>
          <p:cNvCxnSpPr/>
          <p:nvPr/>
        </p:nvCxnSpPr>
        <p:spPr>
          <a:xfrm flipV="1">
            <a:off x="10744200" y="933450"/>
            <a:ext cx="0" cy="1368349"/>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flipH="1">
            <a:off x="8058150" y="1076325"/>
            <a:ext cx="268605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H="1">
            <a:off x="8058150" y="933450"/>
            <a:ext cx="268605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p:cNvSpPr/>
              <p:nvPr/>
            </p:nvSpPr>
            <p:spPr>
              <a:xfrm>
                <a:off x="7984825" y="1076325"/>
                <a:ext cx="483274" cy="3915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𝑓</m:t>
                          </m:r>
                        </m:sub>
                      </m:sSub>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984825" y="1076325"/>
                <a:ext cx="483274" cy="391582"/>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058149" y="572056"/>
                <a:ext cx="4699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𝑡</m:t>
                          </m:r>
                        </m:sub>
                      </m:sSub>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8058149" y="572056"/>
                <a:ext cx="469937" cy="369332"/>
              </a:xfrm>
              <a:prstGeom prst="rect">
                <a:avLst/>
              </a:prstGeom>
              <a:blipFill>
                <a:blip r:embed="rId6"/>
                <a:stretch>
                  <a:fillRect/>
                </a:stretch>
              </a:blipFill>
            </p:spPr>
            <p:txBody>
              <a:bodyPr/>
              <a:lstStyle/>
              <a:p>
                <a:r>
                  <a:rPr lang="en-US">
                    <a:noFill/>
                  </a:rPr>
                  <a:t> </a:t>
                </a:r>
              </a:p>
            </p:txBody>
          </p:sp>
        </mc:Fallback>
      </mc:AlternateContent>
      <p:cxnSp>
        <p:nvCxnSpPr>
          <p:cNvPr id="13" name="Straight Connector 12"/>
          <p:cNvCxnSpPr/>
          <p:nvPr/>
        </p:nvCxnSpPr>
        <p:spPr>
          <a:xfrm>
            <a:off x="10487025" y="1076325"/>
            <a:ext cx="0" cy="1225474"/>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37980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voltage asymmetry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Nonsymmetrical output voltage (U(n)</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r>
                  <a:rPr lang="en-US" dirty="0"/>
                  <a:t>U(-n)) is caused by brush location. If the brushes are positioned not perpendicular to magnetic neutral axis, current in the armature creates flux that has a component parallel to the stator’s flux. When </a:t>
                </a:r>
                <a:r>
                  <a:rPr lang="en-US" dirty="0" err="1"/>
                  <a:t>tacho</a:t>
                </a:r>
                <a:r>
                  <a:rPr lang="en-US" dirty="0"/>
                  <a:t> is turning one way, this flux can increase the flux in the machine and decrease it when rotating in the opposite direction. This causes the positive and negative branches of U(n) to be different.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m:t>
                          </m:r>
                        </m:num>
                        <m:den>
                          <m:r>
                            <a:rPr lang="en-US" b="0" i="1" smtClean="0">
                              <a:latin typeface="Cambria Math" panose="02040503050406030204" pitchFamily="18" charset="0"/>
                            </a:rPr>
                            <m:t>|</m:t>
                          </m:r>
                          <m:r>
                            <a:rPr lang="en-US" i="1">
                              <a:latin typeface="Cambria Math" panose="02040503050406030204" pitchFamily="18" charset="0"/>
                            </a:rPr>
                            <m:t>𝑈</m:t>
                          </m:r>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m:t>
                          </m:r>
                          <m:r>
                            <a:rPr lang="en-US" i="1">
                              <a:latin typeface="Cambria Math" panose="02040503050406030204" pitchFamily="18" charset="0"/>
                            </a:rPr>
                            <m:t>𝑈</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𝑛</m:t>
                              </m:r>
                            </m:e>
                          </m:d>
                          <m:r>
                            <a:rPr lang="en-US" b="0" i="1" smtClean="0">
                              <a:latin typeface="Cambria Math" panose="02040503050406030204" pitchFamily="18" charset="0"/>
                            </a:rPr>
                            <m:t>|</m:t>
                          </m:r>
                        </m:den>
                      </m:f>
                      <m:r>
                        <a:rPr lang="en-US" b="0" i="1" smtClean="0">
                          <a:latin typeface="Cambria Math" panose="02040503050406030204" pitchFamily="18" charset="0"/>
                        </a:rPr>
                        <m:t>⋅100%</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217"/>
                </a:stretch>
              </a:blipFill>
            </p:spPr>
            <p:txBody>
              <a:bodyPr/>
              <a:lstStyle/>
              <a:p>
                <a:r>
                  <a:rPr lang="en-US">
                    <a:noFill/>
                  </a:rPr>
                  <a:t> </a:t>
                </a:r>
              </a:p>
            </p:txBody>
          </p:sp>
        </mc:Fallback>
      </mc:AlternateContent>
    </p:spTree>
    <p:extLst>
      <p:ext uri="{BB962C8B-B14F-4D97-AF65-F5344CB8AC3E}">
        <p14:creationId xmlns:p14="http://schemas.microsoft.com/office/powerpoint/2010/main" val="1675853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Thermal drift</a:t>
            </a:r>
          </a:p>
        </p:txBody>
      </p:sp>
      <p:sp>
        <p:nvSpPr>
          <p:cNvPr id="3" name="Content Placeholder 2"/>
          <p:cNvSpPr>
            <a:spLocks noGrp="1"/>
          </p:cNvSpPr>
          <p:nvPr>
            <p:ph idx="1"/>
          </p:nvPr>
        </p:nvSpPr>
        <p:spPr/>
        <p:txBody>
          <a:bodyPr/>
          <a:lstStyle/>
          <a:p>
            <a:r>
              <a:rPr lang="en-US" dirty="0"/>
              <a:t>Thermal drift happens due to Joule heating of the excitation winding. This changes the resistance and in </a:t>
            </a:r>
            <a:r>
              <a:rPr lang="en-US" dirty="0" err="1"/>
              <a:t>trun</a:t>
            </a:r>
            <a:r>
              <a:rPr lang="en-US" dirty="0"/>
              <a:t> the magnetic flux, EMF and output voltage. </a:t>
            </a:r>
          </a:p>
          <a:p>
            <a:endParaRPr lang="en-US" dirty="0"/>
          </a:p>
          <a:p>
            <a:r>
              <a:rPr lang="en-US" dirty="0"/>
              <a:t>This can be limited by using a </a:t>
            </a:r>
            <a:r>
              <a:rPr lang="en-US" dirty="0" err="1"/>
              <a:t>thermorezistor</a:t>
            </a:r>
            <a:r>
              <a:rPr lang="en-US" dirty="0"/>
              <a:t> with negative thermal coefficient. Its resistance decreases with temperature and this counters the increasing resistance of the winding. Other way is to add a much larger resistor to make the change low in comparison.</a:t>
            </a:r>
          </a:p>
          <a:p>
            <a:r>
              <a:rPr lang="en-US" dirty="0"/>
              <a:t>Another way is to use </a:t>
            </a:r>
            <a:r>
              <a:rPr lang="en-US" dirty="0" err="1"/>
              <a:t>magnetoelectric</a:t>
            </a:r>
            <a:r>
              <a:rPr lang="en-US" dirty="0"/>
              <a:t> excitation.</a:t>
            </a:r>
          </a:p>
        </p:txBody>
      </p:sp>
    </p:spTree>
    <p:extLst>
      <p:ext uri="{BB962C8B-B14F-4D97-AF65-F5344CB8AC3E}">
        <p14:creationId xmlns:p14="http://schemas.microsoft.com/office/powerpoint/2010/main" val="2336392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Collector and brushes</a:t>
            </a:r>
          </a:p>
        </p:txBody>
      </p:sp>
      <p:sp>
        <p:nvSpPr>
          <p:cNvPr id="3" name="Content Placeholder 2"/>
          <p:cNvSpPr>
            <a:spLocks noGrp="1"/>
          </p:cNvSpPr>
          <p:nvPr>
            <p:ph idx="1"/>
          </p:nvPr>
        </p:nvSpPr>
        <p:spPr/>
        <p:txBody>
          <a:bodyPr/>
          <a:lstStyle/>
          <a:p>
            <a:pPr marL="0" indent="0">
              <a:buNone/>
            </a:pPr>
            <a:r>
              <a:rPr lang="en-US" dirty="0"/>
              <a:t>Accuracy of a DC tach depends on collector/brush node. </a:t>
            </a:r>
          </a:p>
          <a:p>
            <a:pPr marL="0" indent="0">
              <a:buNone/>
            </a:pPr>
            <a:r>
              <a:rPr lang="en-US" dirty="0"/>
              <a:t>Classic copper collector and carbon brush combination is not reliable due to uneven resistance of copper oxide layer that forms on top.</a:t>
            </a:r>
          </a:p>
          <a:p>
            <a:pPr marL="0" indent="0">
              <a:buNone/>
            </a:pPr>
            <a:r>
              <a:rPr lang="en-US" dirty="0"/>
              <a:t>Copper collector and silver/graphite brushes are better as the layer that forms is conductive. However, if oil, acid, salt or water is present, this layer can disappear. Metal containing brushes degrade faster and need to be replaced. </a:t>
            </a:r>
          </a:p>
          <a:p>
            <a:pPr marL="0" indent="0">
              <a:buNone/>
            </a:pPr>
            <a:r>
              <a:rPr lang="en-US" dirty="0"/>
              <a:t>Silver tracks can be used in the collector to improve the </a:t>
            </a:r>
            <a:r>
              <a:rPr lang="en-US" dirty="0" err="1"/>
              <a:t>performace</a:t>
            </a:r>
            <a:r>
              <a:rPr lang="en-US" dirty="0"/>
              <a:t> of the brushes even in hard conditions.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8513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parameters</a:t>
            </a:r>
          </a:p>
        </p:txBody>
      </p:sp>
      <p:sp>
        <p:nvSpPr>
          <p:cNvPr id="3" name="Content Placeholder 2"/>
          <p:cNvSpPr>
            <a:spLocks noGrp="1"/>
          </p:cNvSpPr>
          <p:nvPr>
            <p:ph idx="1"/>
          </p:nvPr>
        </p:nvSpPr>
        <p:spPr/>
        <p:txBody>
          <a:bodyPr numCol="2"/>
          <a:lstStyle/>
          <a:p>
            <a:r>
              <a:rPr lang="en-US" dirty="0"/>
              <a:t>Rated voltage</a:t>
            </a:r>
          </a:p>
          <a:p>
            <a:r>
              <a:rPr lang="en-US" dirty="0"/>
              <a:t>No-load voltage</a:t>
            </a:r>
          </a:p>
          <a:p>
            <a:r>
              <a:rPr lang="en-US" dirty="0"/>
              <a:t>Rated current</a:t>
            </a:r>
          </a:p>
          <a:p>
            <a:r>
              <a:rPr lang="en-US" dirty="0"/>
              <a:t>Load resistance</a:t>
            </a:r>
          </a:p>
          <a:p>
            <a:r>
              <a:rPr lang="en-US" dirty="0"/>
              <a:t>Max. rotation speed</a:t>
            </a:r>
          </a:p>
          <a:p>
            <a:r>
              <a:rPr lang="en-US" dirty="0"/>
              <a:t>Armature resistance</a:t>
            </a:r>
          </a:p>
          <a:p>
            <a:r>
              <a:rPr lang="en-US" dirty="0"/>
              <a:t>Armature inductance</a:t>
            </a:r>
          </a:p>
          <a:p>
            <a:r>
              <a:rPr lang="en-US" dirty="0"/>
              <a:t>Polarity</a:t>
            </a:r>
          </a:p>
          <a:p>
            <a:r>
              <a:rPr lang="en-US" dirty="0"/>
              <a:t>Number of poles</a:t>
            </a:r>
          </a:p>
          <a:p>
            <a:r>
              <a:rPr lang="en-US" dirty="0"/>
              <a:t>Admissible shaft load</a:t>
            </a:r>
          </a:p>
          <a:p>
            <a:r>
              <a:rPr lang="en-US" dirty="0"/>
              <a:t>Ripple  frequency</a:t>
            </a:r>
          </a:p>
          <a:p>
            <a:r>
              <a:rPr lang="en-US" dirty="0"/>
              <a:t>Asymmetry error</a:t>
            </a:r>
          </a:p>
          <a:p>
            <a:r>
              <a:rPr lang="en-US" dirty="0"/>
              <a:t>Linearity error</a:t>
            </a:r>
          </a:p>
          <a:p>
            <a:r>
              <a:rPr lang="en-US" dirty="0"/>
              <a:t>Thermal drift</a:t>
            </a:r>
          </a:p>
          <a:p>
            <a:r>
              <a:rPr lang="en-US" dirty="0"/>
              <a:t>Moment of </a:t>
            </a:r>
            <a:r>
              <a:rPr lang="en-US" dirty="0" err="1"/>
              <a:t>interia</a:t>
            </a:r>
            <a:endParaRPr lang="en-US" dirty="0"/>
          </a:p>
        </p:txBody>
      </p:sp>
    </p:spTree>
    <p:extLst>
      <p:ext uri="{BB962C8B-B14F-4D97-AF65-F5344CB8AC3E}">
        <p14:creationId xmlns:p14="http://schemas.microsoft.com/office/powerpoint/2010/main" val="2717116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acceleration</a:t>
            </a:r>
          </a:p>
        </p:txBody>
      </p:sp>
      <p:sp>
        <p:nvSpPr>
          <p:cNvPr id="3" name="Content Placeholder 2"/>
          <p:cNvSpPr>
            <a:spLocks noGrp="1"/>
          </p:cNvSpPr>
          <p:nvPr>
            <p:ph idx="1"/>
          </p:nvPr>
        </p:nvSpPr>
        <p:spPr/>
        <p:txBody>
          <a:bodyPr/>
          <a:lstStyle/>
          <a:p>
            <a:r>
              <a:rPr lang="en-US" dirty="0"/>
              <a:t>DC tach can be used to measure acceleration. To do so, an analog differentiator circuit can be connected to the output.</a:t>
            </a:r>
          </a:p>
        </p:txBody>
      </p:sp>
      <p:pic>
        <p:nvPicPr>
          <p:cNvPr id="4" name="Picture 3"/>
          <p:cNvPicPr>
            <a:picLocks noChangeAspect="1"/>
          </p:cNvPicPr>
          <p:nvPr/>
        </p:nvPicPr>
        <p:blipFill>
          <a:blip r:embed="rId2"/>
          <a:stretch>
            <a:fillRect/>
          </a:stretch>
        </p:blipFill>
        <p:spPr>
          <a:xfrm>
            <a:off x="838200" y="3648075"/>
            <a:ext cx="4162425" cy="23241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515225" y="3039844"/>
                <a:ext cx="3838575" cy="646331"/>
              </a:xfrm>
              <a:prstGeom prst="rect">
                <a:avLst/>
              </a:prstGeom>
              <a:noFill/>
            </p:spPr>
            <p:txBody>
              <a:bodyPr wrap="square" rtlCol="0">
                <a:spAutoFit/>
              </a:bodyPr>
              <a:lstStyle/>
              <a:p>
                <a:r>
                  <a:rPr lang="en-US" dirty="0"/>
                  <a:t>When speed is constant no current is flowing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𝜀</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515225" y="3039844"/>
                <a:ext cx="3838575" cy="646331"/>
              </a:xfrm>
              <a:prstGeom prst="rect">
                <a:avLst/>
              </a:prstGeom>
              <a:blipFill>
                <a:blip r:embed="rId3"/>
                <a:stretch>
                  <a:fillRect l="-1429" t="-5660" b="-14151"/>
                </a:stretch>
              </a:blipFill>
            </p:spPr>
            <p:txBody>
              <a:bodyPr/>
              <a:lstStyle/>
              <a:p>
                <a:r>
                  <a:rPr lang="en-US">
                    <a:noFill/>
                  </a:rPr>
                  <a:t> </a:t>
                </a:r>
              </a:p>
            </p:txBody>
          </p:sp>
        </mc:Fallback>
      </mc:AlternateContent>
      <p:sp>
        <p:nvSpPr>
          <p:cNvPr id="7" name="TextBox 6"/>
          <p:cNvSpPr txBox="1"/>
          <p:nvPr/>
        </p:nvSpPr>
        <p:spPr>
          <a:xfrm>
            <a:off x="2200275" y="4124325"/>
            <a:ext cx="295274" cy="369332"/>
          </a:xfrm>
          <a:prstGeom prst="rect">
            <a:avLst/>
          </a:prstGeom>
          <a:noFill/>
        </p:spPr>
        <p:txBody>
          <a:bodyPr wrap="none" rtlCol="0">
            <a:spAutoFit/>
          </a:bodyPr>
          <a:lstStyle/>
          <a:p>
            <a:r>
              <a:rPr lang="en-US" dirty="0"/>
              <a:t>a</a:t>
            </a:r>
          </a:p>
        </p:txBody>
      </p:sp>
      <mc:AlternateContent xmlns:mc="http://schemas.openxmlformats.org/markup-compatibility/2006" xmlns:a14="http://schemas.microsoft.com/office/drawing/2010/main">
        <mc:Choice Requires="a14">
          <p:sp>
            <p:nvSpPr>
              <p:cNvPr id="8" name="TextBox 7"/>
              <p:cNvSpPr txBox="1"/>
              <p:nvPr/>
            </p:nvSpPr>
            <p:spPr>
              <a:xfrm>
                <a:off x="7092031" y="3875411"/>
                <a:ext cx="3801297"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lt-LT"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𝑑𝑄</m:t>
                          </m:r>
                        </m:num>
                        <m:den>
                          <m:r>
                            <a:rPr lang="en-US" b="0" i="1" smtClean="0">
                              <a:latin typeface="Cambria Math" panose="02040503050406030204" pitchFamily="18" charset="0"/>
                            </a:rPr>
                            <m:t>𝑑𝑡</m:t>
                          </m:r>
                        </m:den>
                      </m:f>
                      <m:r>
                        <a:rPr lang="en-US" b="0" i="1" smtClean="0">
                          <a:latin typeface="Cambria Math" panose="02040503050406030204" pitchFamily="18" charset="0"/>
                        </a:rPr>
                        <m:t>,  </m:t>
                      </m:r>
                      <m:r>
                        <a:rPr lang="en-US" b="0" i="1" smtClean="0">
                          <a:latin typeface="Cambria Math" panose="02040503050406030204" pitchFamily="18" charset="0"/>
                        </a:rPr>
                        <m:t>𝑄</m:t>
                      </m:r>
                      <m:r>
                        <a:rPr lang="en-US" b="0" i="1" smtClean="0">
                          <a:latin typeface="Cambria Math" panose="02040503050406030204" pitchFamily="18" charset="0"/>
                        </a:rPr>
                        <m:t>=</m:t>
                      </m:r>
                      <m:r>
                        <a:rPr lang="en-US" b="0" i="1" smtClean="0">
                          <a:latin typeface="Cambria Math" panose="02040503050406030204" pitchFamily="18" charset="0"/>
                        </a:rPr>
                        <m:t>𝐶𝑈</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𝐶</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𝑑𝑡</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092031" y="3875411"/>
                <a:ext cx="3801297" cy="618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503989" y="4783307"/>
                <a:ext cx="17006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𝐸</m:t>
                          </m:r>
                        </m:sub>
                      </m:sSub>
                      <m:r>
                        <a:rPr lang="en-US" b="0" i="1" smtClean="0">
                          <a:latin typeface="Cambria Math" panose="02040503050406030204" pitchFamily="18" charset="0"/>
                        </a:rPr>
                        <m:t>𝜔</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503989" y="4783307"/>
                <a:ext cx="1700658" cy="369332"/>
              </a:xfrm>
              <a:prstGeom prst="rect">
                <a:avLst/>
              </a:prstGeom>
              <a:blipFill>
                <a:blip r:embed="rId5"/>
                <a:stretch>
                  <a:fillRect b="-1667"/>
                </a:stretch>
              </a:blipFill>
            </p:spPr>
            <p:txBody>
              <a:bodyPr/>
              <a:lstStyle/>
              <a:p>
                <a:r>
                  <a:rPr lang="en-US">
                    <a:noFill/>
                  </a:rPr>
                  <a:t> </a:t>
                </a:r>
              </a:p>
            </p:txBody>
          </p:sp>
        </mc:Fallback>
      </mc:AlternateContent>
      <p:sp>
        <p:nvSpPr>
          <p:cNvPr id="11" name="TextBox 10"/>
          <p:cNvSpPr txBox="1"/>
          <p:nvPr/>
        </p:nvSpPr>
        <p:spPr>
          <a:xfrm>
            <a:off x="7298531" y="4781312"/>
            <a:ext cx="1205458" cy="369332"/>
          </a:xfrm>
          <a:prstGeom prst="rect">
            <a:avLst/>
          </a:prstGeom>
          <a:noFill/>
        </p:spPr>
        <p:txBody>
          <a:bodyPr wrap="none" rtlCol="0">
            <a:spAutoFit/>
          </a:bodyPr>
          <a:lstStyle/>
          <a:p>
            <a:r>
              <a:rPr lang="en-US" dirty="0"/>
              <a:t>In our case</a:t>
            </a:r>
          </a:p>
        </p:txBody>
      </p:sp>
      <p:cxnSp>
        <p:nvCxnSpPr>
          <p:cNvPr id="13" name="Straight Connector 12"/>
          <p:cNvCxnSpPr/>
          <p:nvPr/>
        </p:nvCxnSpPr>
        <p:spPr>
          <a:xfrm>
            <a:off x="4366054" y="3954162"/>
            <a:ext cx="91440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4407243" y="5708822"/>
            <a:ext cx="807308"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5115697" y="3954162"/>
            <a:ext cx="0" cy="1738184"/>
          </a:xfrm>
          <a:prstGeom prst="straightConnector1">
            <a:avLst/>
          </a:prstGeom>
          <a:ln>
            <a:headEnd type="triangle" w="med" len="med"/>
            <a:tailEnd type="triangl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5189625" y="4696231"/>
                <a:ext cx="6783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5189625" y="4696231"/>
                <a:ext cx="67832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7515225" y="5399699"/>
                <a:ext cx="3507370" cy="6182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r>
                        <a:rPr lang="en-US" b="0" i="1" smtClean="0">
                          <a:latin typeface="Cambria Math" panose="02040503050406030204" pitchFamily="18" charset="0"/>
                        </a:rPr>
                        <m:t>𝑅𝐼</m:t>
                      </m:r>
                      <m:r>
                        <a:rPr lang="en-US" b="0" i="1" smtClean="0">
                          <a:latin typeface="Cambria Math" panose="02040503050406030204" pitchFamily="18" charset="0"/>
                        </a:rPr>
                        <m:t>=</m:t>
                      </m:r>
                      <m:r>
                        <a:rPr lang="en-US" b="0" i="1" smtClean="0">
                          <a:latin typeface="Cambria Math" panose="02040503050406030204" pitchFamily="18" charset="0"/>
                        </a:rPr>
                        <m:t>𝑅𝐶</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𝑖𝑛</m:t>
                              </m:r>
                            </m:sub>
                          </m:sSub>
                        </m:num>
                        <m:den>
                          <m:r>
                            <a:rPr lang="en-US" i="1">
                              <a:latin typeface="Cambria Math" panose="02040503050406030204" pitchFamily="18" charset="0"/>
                            </a:rPr>
                            <m:t>𝑑𝑡</m:t>
                          </m:r>
                        </m:den>
                      </m:f>
                      <m:r>
                        <a:rPr lang="en-US" b="0" i="0" smtClean="0">
                          <a:latin typeface="Cambria Math" panose="02040503050406030204" pitchFamily="18" charset="0"/>
                        </a:rPr>
                        <m:t>=</m:t>
                      </m:r>
                      <m:r>
                        <a:rPr lang="en-US" b="0" i="1" smtClean="0">
                          <a:latin typeface="Cambria Math" panose="02040503050406030204" pitchFamily="18" charset="0"/>
                        </a:rPr>
                        <m:t>𝑅𝐶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m:rPr>
                              <m:sty m:val="p"/>
                            </m:rPr>
                            <a:rPr lang="en-US" b="0" i="0" smtClean="0">
                              <a:latin typeface="Cambria Math" panose="02040503050406030204" pitchFamily="18" charset="0"/>
                            </a:rPr>
                            <m:t>E</m:t>
                          </m:r>
                        </m:sub>
                      </m:sSub>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𝜔</m:t>
                          </m:r>
                        </m:num>
                        <m:den>
                          <m:r>
                            <a:rPr lang="en-US" i="1">
                              <a:latin typeface="Cambria Math" panose="02040503050406030204" pitchFamily="18" charset="0"/>
                            </a:rPr>
                            <m:t>𝑑𝑡</m:t>
                          </m:r>
                        </m:den>
                      </m:f>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515225" y="5399699"/>
                <a:ext cx="3507370" cy="61824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16327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 </a:t>
            </a:r>
            <a:r>
              <a:rPr lang="en-US" b="1" dirty="0" err="1"/>
              <a:t>tachogenerator</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AC </a:t>
                </a:r>
                <a:r>
                  <a:rPr lang="en-US" dirty="0" err="1"/>
                  <a:t>tachogenerator</a:t>
                </a:r>
                <a:r>
                  <a:rPr lang="en-US" dirty="0"/>
                  <a:t> is an AC machine whose output is proportional to its rotation speed. </a:t>
                </a:r>
              </a:p>
              <a:p>
                <a:endParaRPr lang="en-US" dirty="0"/>
              </a:p>
              <a:p>
                <a:pPr marL="0" indent="0">
                  <a:buNone/>
                </a:pPr>
                <a:r>
                  <a:rPr lang="en-US" dirty="0"/>
                  <a:t>The DC tachometer generator uses the commutator and brushes which have many disadvantages. The AC tachometer is very similar to a synchronous generator. Stationary armature usually has  3 phases while the rotor is a permanent magnet. </a:t>
                </a:r>
              </a:p>
              <a:p>
                <a:pPr marL="0" indent="0">
                  <a:buNone/>
                </a:pPr>
                <a:r>
                  <a:rPr lang="en-US" dirty="0"/>
                  <a:t>Rotating field induces EMF that is offset by 120</a:t>
                </a:r>
                <a14:m>
                  <m:oMath xmlns:m="http://schemas.openxmlformats.org/officeDocument/2006/math">
                    <m:r>
                      <a:rPr lang="en-US" b="0" i="1" smtClean="0">
                        <a:latin typeface="Cambria Math" panose="02040503050406030204" pitchFamily="18" charset="0"/>
                      </a:rPr>
                      <m:t>°</m:t>
                    </m:r>
                  </m:oMath>
                </a14:m>
                <a:r>
                  <a:rPr lang="en-US" dirty="0"/>
                  <a:t>. Its amplitude and frequency depends on the rotation speed.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74"/>
                </a:stretch>
              </a:blipFill>
            </p:spPr>
            <p:txBody>
              <a:bodyPr/>
              <a:lstStyle/>
              <a:p>
                <a:r>
                  <a:rPr lang="en-US">
                    <a:noFill/>
                  </a:rPr>
                  <a:t> </a:t>
                </a:r>
              </a:p>
            </p:txBody>
          </p:sp>
        </mc:Fallback>
      </mc:AlternateContent>
    </p:spTree>
    <p:extLst>
      <p:ext uri="{BB962C8B-B14F-4D97-AF65-F5344CB8AC3E}">
        <p14:creationId xmlns:p14="http://schemas.microsoft.com/office/powerpoint/2010/main" val="2615386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step mode</a:t>
            </a:r>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18551559">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27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4299591"/>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p:cNvSpPr/>
          <p:nvPr/>
        </p:nvSpPr>
        <p:spPr>
          <a:xfrm>
            <a:off x="2043159" y="5117209"/>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p:cNvGrpSpPr/>
          <p:nvPr/>
        </p:nvGrpSpPr>
        <p:grpSpPr>
          <a:xfrm rot="2700000">
            <a:off x="2193333" y="5176825"/>
            <a:ext cx="181129" cy="362253"/>
            <a:chOff x="6754483" y="560717"/>
            <a:chExt cx="146649" cy="293298"/>
          </a:xfrm>
        </p:grpSpPr>
        <p:sp>
          <p:nvSpPr>
            <p:cNvPr id="23" name="Rectangle 2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10800000">
            <a:off x="2193335" y="4613727"/>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8"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4244926"/>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a:off x="4921777" y="5062544"/>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oup 29"/>
          <p:cNvGrpSpPr/>
          <p:nvPr/>
        </p:nvGrpSpPr>
        <p:grpSpPr>
          <a:xfrm rot="8100000">
            <a:off x="5071951" y="5122160"/>
            <a:ext cx="181129" cy="362253"/>
            <a:chOff x="6754483" y="560717"/>
            <a:chExt cx="146649" cy="293298"/>
          </a:xfrm>
        </p:grpSpPr>
        <p:sp>
          <p:nvSpPr>
            <p:cNvPr id="31" name="Rectangle 30"/>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3" name="Group 32"/>
          <p:cNvGrpSpPr/>
          <p:nvPr/>
        </p:nvGrpSpPr>
        <p:grpSpPr>
          <a:xfrm rot="10800000">
            <a:off x="5071953" y="4554682"/>
            <a:ext cx="181129" cy="362253"/>
            <a:chOff x="2468503" y="2582905"/>
            <a:chExt cx="181129" cy="362253"/>
          </a:xfrm>
        </p:grpSpPr>
        <p:sp>
          <p:nvSpPr>
            <p:cNvPr id="34" name="Rectangle 33"/>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6"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195766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a:off x="7800395" y="277528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p:cNvGrpSpPr/>
          <p:nvPr/>
        </p:nvGrpSpPr>
        <p:grpSpPr>
          <a:xfrm rot="8100000">
            <a:off x="7950569" y="2834896"/>
            <a:ext cx="181129" cy="362253"/>
            <a:chOff x="6754483" y="560717"/>
            <a:chExt cx="146649" cy="293298"/>
          </a:xfrm>
        </p:grpSpPr>
        <p:sp>
          <p:nvSpPr>
            <p:cNvPr id="39" name="Rectangle 38"/>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1" name="Group 40"/>
          <p:cNvGrpSpPr/>
          <p:nvPr/>
        </p:nvGrpSpPr>
        <p:grpSpPr>
          <a:xfrm rot="16200000">
            <a:off x="8526059" y="2830286"/>
            <a:ext cx="181129" cy="362253"/>
            <a:chOff x="1784929" y="2430424"/>
            <a:chExt cx="181129" cy="362253"/>
          </a:xfrm>
        </p:grpSpPr>
        <p:sp>
          <p:nvSpPr>
            <p:cNvPr id="42" name="Rectangle 41"/>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19029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5" name="Oval 44"/>
          <p:cNvSpPr/>
          <p:nvPr/>
        </p:nvSpPr>
        <p:spPr>
          <a:xfrm>
            <a:off x="10679013" y="27206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6" name="Group 45"/>
          <p:cNvGrpSpPr/>
          <p:nvPr/>
        </p:nvGrpSpPr>
        <p:grpSpPr>
          <a:xfrm rot="13500000">
            <a:off x="10829187" y="2780231"/>
            <a:ext cx="181129" cy="362253"/>
            <a:chOff x="6754483" y="560717"/>
            <a:chExt cx="146649" cy="293298"/>
          </a:xfrm>
        </p:grpSpPr>
        <p:sp>
          <p:nvSpPr>
            <p:cNvPr id="47" name="Rectangle 4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9" name="Group 48"/>
          <p:cNvGrpSpPr/>
          <p:nvPr/>
        </p:nvGrpSpPr>
        <p:grpSpPr>
          <a:xfrm rot="16200000">
            <a:off x="11383838" y="2775436"/>
            <a:ext cx="181129" cy="362253"/>
            <a:chOff x="2468503" y="2582905"/>
            <a:chExt cx="181129" cy="362253"/>
          </a:xfrm>
        </p:grpSpPr>
        <p:sp>
          <p:nvSpPr>
            <p:cNvPr id="50" name="Rectangle 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0010" y="429819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rot="5400000">
            <a:off x="7800395" y="511581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4" name="Group 53"/>
          <p:cNvGrpSpPr/>
          <p:nvPr/>
        </p:nvGrpSpPr>
        <p:grpSpPr>
          <a:xfrm rot="13500000">
            <a:off x="7950569" y="5175431"/>
            <a:ext cx="181129" cy="362253"/>
            <a:chOff x="6754483" y="560717"/>
            <a:chExt cx="146649" cy="293298"/>
          </a:xfrm>
        </p:grpSpPr>
        <p:sp>
          <p:nvSpPr>
            <p:cNvPr id="55" name="Rectangle 5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7" name="Group 56"/>
          <p:cNvGrpSpPr/>
          <p:nvPr/>
        </p:nvGrpSpPr>
        <p:grpSpPr>
          <a:xfrm>
            <a:off x="7950571" y="5704809"/>
            <a:ext cx="181129" cy="362253"/>
            <a:chOff x="1784929" y="2430424"/>
            <a:chExt cx="181129" cy="362253"/>
          </a:xfrm>
        </p:grpSpPr>
        <p:sp>
          <p:nvSpPr>
            <p:cNvPr id="58" name="Rectangle 5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Rectangle 5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60"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28" y="42435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a:off x="10679013" y="50611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2" name="Group 61"/>
          <p:cNvGrpSpPr/>
          <p:nvPr/>
        </p:nvGrpSpPr>
        <p:grpSpPr>
          <a:xfrm rot="18900000">
            <a:off x="10829187" y="5120766"/>
            <a:ext cx="181129" cy="362253"/>
            <a:chOff x="6754483" y="560717"/>
            <a:chExt cx="146649" cy="293298"/>
          </a:xfrm>
        </p:grpSpPr>
        <p:sp>
          <p:nvSpPr>
            <p:cNvPr id="63" name="Rectangle 62"/>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5" name="Group 64"/>
          <p:cNvGrpSpPr/>
          <p:nvPr/>
        </p:nvGrpSpPr>
        <p:grpSpPr>
          <a:xfrm>
            <a:off x="10843419" y="5670708"/>
            <a:ext cx="181129" cy="362253"/>
            <a:chOff x="2468503" y="2582905"/>
            <a:chExt cx="181129" cy="362253"/>
          </a:xfrm>
        </p:grpSpPr>
        <p:sp>
          <p:nvSpPr>
            <p:cNvPr id="66" name="Rectangle 6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Rectangle 6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8" name="Rectangle 67"/>
          <p:cNvSpPr/>
          <p:nvPr/>
        </p:nvSpPr>
        <p:spPr>
          <a:xfrm>
            <a:off x="364145" y="1900767"/>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364144" y="4271562"/>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Rectangle 69"/>
          <p:cNvSpPr/>
          <p:nvPr/>
        </p:nvSpPr>
        <p:spPr>
          <a:xfrm>
            <a:off x="6168971" y="1902949"/>
            <a:ext cx="5804827" cy="2366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Rectangle 70"/>
          <p:cNvSpPr/>
          <p:nvPr/>
        </p:nvSpPr>
        <p:spPr>
          <a:xfrm>
            <a:off x="6168971" y="4271562"/>
            <a:ext cx="5804827" cy="2368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TextBox 71"/>
          <p:cNvSpPr txBox="1"/>
          <p:nvPr/>
        </p:nvSpPr>
        <p:spPr>
          <a:xfrm>
            <a:off x="411736" y="1902949"/>
            <a:ext cx="301686" cy="369332"/>
          </a:xfrm>
          <a:prstGeom prst="rect">
            <a:avLst/>
          </a:prstGeom>
          <a:noFill/>
        </p:spPr>
        <p:txBody>
          <a:bodyPr wrap="none" rtlCol="0">
            <a:spAutoFit/>
          </a:bodyPr>
          <a:lstStyle/>
          <a:p>
            <a:r>
              <a:rPr lang="en-US" dirty="0"/>
              <a:t>1</a:t>
            </a:r>
          </a:p>
        </p:txBody>
      </p:sp>
      <p:sp>
        <p:nvSpPr>
          <p:cNvPr id="73" name="TextBox 72"/>
          <p:cNvSpPr txBox="1"/>
          <p:nvPr/>
        </p:nvSpPr>
        <p:spPr>
          <a:xfrm>
            <a:off x="384278" y="4275913"/>
            <a:ext cx="301686" cy="369332"/>
          </a:xfrm>
          <a:prstGeom prst="rect">
            <a:avLst/>
          </a:prstGeom>
          <a:noFill/>
        </p:spPr>
        <p:txBody>
          <a:bodyPr wrap="none" rtlCol="0">
            <a:spAutoFit/>
          </a:bodyPr>
          <a:lstStyle/>
          <a:p>
            <a:r>
              <a:rPr lang="en-US" dirty="0"/>
              <a:t>2</a:t>
            </a:r>
          </a:p>
        </p:txBody>
      </p:sp>
      <p:sp>
        <p:nvSpPr>
          <p:cNvPr id="74" name="TextBox 73"/>
          <p:cNvSpPr txBox="1"/>
          <p:nvPr/>
        </p:nvSpPr>
        <p:spPr>
          <a:xfrm>
            <a:off x="6182304" y="1955432"/>
            <a:ext cx="301686" cy="369332"/>
          </a:xfrm>
          <a:prstGeom prst="rect">
            <a:avLst/>
          </a:prstGeom>
          <a:noFill/>
        </p:spPr>
        <p:txBody>
          <a:bodyPr wrap="none" rtlCol="0">
            <a:spAutoFit/>
          </a:bodyPr>
          <a:lstStyle/>
          <a:p>
            <a:r>
              <a:rPr lang="en-US" dirty="0"/>
              <a:t>3</a:t>
            </a:r>
          </a:p>
        </p:txBody>
      </p:sp>
      <p:sp>
        <p:nvSpPr>
          <p:cNvPr id="75" name="TextBox 74"/>
          <p:cNvSpPr txBox="1"/>
          <p:nvPr/>
        </p:nvSpPr>
        <p:spPr>
          <a:xfrm>
            <a:off x="6154846" y="4328396"/>
            <a:ext cx="301686" cy="369332"/>
          </a:xfrm>
          <a:prstGeom prst="rect">
            <a:avLst/>
          </a:prstGeom>
          <a:noFill/>
        </p:spPr>
        <p:txBody>
          <a:bodyPr wrap="none" rtlCol="0">
            <a:spAutoFit/>
          </a:bodyPr>
          <a:lstStyle/>
          <a:p>
            <a:r>
              <a:rPr lang="en-US" dirty="0"/>
              <a:t>4</a:t>
            </a:r>
          </a:p>
        </p:txBody>
      </p:sp>
      <p:grpSp>
        <p:nvGrpSpPr>
          <p:cNvPr id="76" name="Group 75"/>
          <p:cNvGrpSpPr/>
          <p:nvPr/>
        </p:nvGrpSpPr>
        <p:grpSpPr>
          <a:xfrm rot="5400000">
            <a:off x="2744417" y="2817510"/>
            <a:ext cx="181129" cy="362253"/>
            <a:chOff x="1784929" y="2430424"/>
            <a:chExt cx="181129" cy="362253"/>
          </a:xfrm>
        </p:grpSpPr>
        <p:sp>
          <p:nvSpPr>
            <p:cNvPr id="77" name="Rectangle 7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Rectangle 7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9" name="Group 78"/>
          <p:cNvGrpSpPr/>
          <p:nvPr/>
        </p:nvGrpSpPr>
        <p:grpSpPr>
          <a:xfrm rot="5400000">
            <a:off x="5639344" y="2783251"/>
            <a:ext cx="181129" cy="362253"/>
            <a:chOff x="1784929" y="2430424"/>
            <a:chExt cx="181129" cy="362253"/>
          </a:xfrm>
        </p:grpSpPr>
        <p:sp>
          <p:nvSpPr>
            <p:cNvPr id="80" name="Rectangle 7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Rectangle 8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2" name="Group 81"/>
          <p:cNvGrpSpPr/>
          <p:nvPr/>
        </p:nvGrpSpPr>
        <p:grpSpPr>
          <a:xfrm rot="10800000">
            <a:off x="2177689" y="5704809"/>
            <a:ext cx="181129" cy="362253"/>
            <a:chOff x="1784929" y="2430424"/>
            <a:chExt cx="181129" cy="362253"/>
          </a:xfrm>
        </p:grpSpPr>
        <p:sp>
          <p:nvSpPr>
            <p:cNvPr id="83" name="Rectangle 8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5" name="Group 84"/>
          <p:cNvGrpSpPr/>
          <p:nvPr/>
        </p:nvGrpSpPr>
        <p:grpSpPr>
          <a:xfrm rot="10800000">
            <a:off x="5071950" y="5670708"/>
            <a:ext cx="181129" cy="362253"/>
            <a:chOff x="2468503" y="2582905"/>
            <a:chExt cx="181129" cy="362253"/>
          </a:xfrm>
        </p:grpSpPr>
        <p:sp>
          <p:nvSpPr>
            <p:cNvPr id="86" name="Rectangle 8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Rectangle 8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8" name="Group 87"/>
          <p:cNvGrpSpPr/>
          <p:nvPr/>
        </p:nvGrpSpPr>
        <p:grpSpPr>
          <a:xfrm rot="16200000">
            <a:off x="7411624" y="2841032"/>
            <a:ext cx="181129" cy="362253"/>
            <a:chOff x="1784929" y="2430424"/>
            <a:chExt cx="181129" cy="362253"/>
          </a:xfrm>
        </p:grpSpPr>
        <p:sp>
          <p:nvSpPr>
            <p:cNvPr id="89" name="Rectangle 88"/>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Rectangle 89"/>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1" name="Group 90"/>
          <p:cNvGrpSpPr/>
          <p:nvPr/>
        </p:nvGrpSpPr>
        <p:grpSpPr>
          <a:xfrm rot="16200000">
            <a:off x="10285807" y="2762475"/>
            <a:ext cx="181129" cy="362253"/>
            <a:chOff x="2468503" y="2582905"/>
            <a:chExt cx="181129" cy="362253"/>
          </a:xfrm>
        </p:grpSpPr>
        <p:sp>
          <p:nvSpPr>
            <p:cNvPr id="92" name="Rectangle 91"/>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4" name="Group 93"/>
          <p:cNvGrpSpPr/>
          <p:nvPr/>
        </p:nvGrpSpPr>
        <p:grpSpPr>
          <a:xfrm>
            <a:off x="7950568" y="4616539"/>
            <a:ext cx="181129" cy="362253"/>
            <a:chOff x="1784929" y="2430424"/>
            <a:chExt cx="181129" cy="362253"/>
          </a:xfrm>
        </p:grpSpPr>
        <p:sp>
          <p:nvSpPr>
            <p:cNvPr id="95" name="Rectangle 94"/>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Rectangle 95"/>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7" name="Group 96"/>
          <p:cNvGrpSpPr/>
          <p:nvPr/>
        </p:nvGrpSpPr>
        <p:grpSpPr>
          <a:xfrm>
            <a:off x="10825898" y="4577386"/>
            <a:ext cx="181129" cy="362253"/>
            <a:chOff x="2468503" y="2582905"/>
            <a:chExt cx="181129" cy="362253"/>
          </a:xfrm>
        </p:grpSpPr>
        <p:sp>
          <p:nvSpPr>
            <p:cNvPr id="98" name="Rectangle 9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9" name="Rectangle 9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02" name="TextBox 101"/>
          <p:cNvSpPr txBox="1"/>
          <p:nvPr/>
        </p:nvSpPr>
        <p:spPr>
          <a:xfrm flipH="1">
            <a:off x="3324852" y="1873880"/>
            <a:ext cx="290464" cy="369332"/>
          </a:xfrm>
          <a:prstGeom prst="rect">
            <a:avLst/>
          </a:prstGeom>
          <a:noFill/>
        </p:spPr>
        <p:txBody>
          <a:bodyPr wrap="none" rtlCol="0">
            <a:spAutoFit/>
          </a:bodyPr>
          <a:lstStyle/>
          <a:p>
            <a:r>
              <a:rPr lang="en-US" dirty="0"/>
              <a:t>F</a:t>
            </a:r>
          </a:p>
        </p:txBody>
      </p:sp>
      <p:cxnSp>
        <p:nvCxnSpPr>
          <p:cNvPr id="103" name="Straight Arrow Connector 102"/>
          <p:cNvCxnSpPr/>
          <p:nvPr/>
        </p:nvCxnSpPr>
        <p:spPr>
          <a:xfrm rot="16200000" flipH="1">
            <a:off x="2920252" y="4254253"/>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04" name="TextBox 103"/>
          <p:cNvSpPr txBox="1"/>
          <p:nvPr/>
        </p:nvSpPr>
        <p:spPr>
          <a:xfrm>
            <a:off x="3265543" y="4389180"/>
            <a:ext cx="290464" cy="369332"/>
          </a:xfrm>
          <a:prstGeom prst="rect">
            <a:avLst/>
          </a:prstGeom>
          <a:noFill/>
        </p:spPr>
        <p:txBody>
          <a:bodyPr wrap="none" rtlCol="0">
            <a:spAutoFit/>
          </a:bodyPr>
          <a:lstStyle/>
          <a:p>
            <a:r>
              <a:rPr lang="en-US" dirty="0"/>
              <a:t>F</a:t>
            </a:r>
          </a:p>
        </p:txBody>
      </p:sp>
      <p:sp>
        <p:nvSpPr>
          <p:cNvPr id="106" name="TextBox 105"/>
          <p:cNvSpPr txBox="1"/>
          <p:nvPr/>
        </p:nvSpPr>
        <p:spPr>
          <a:xfrm>
            <a:off x="9094154" y="4398679"/>
            <a:ext cx="290464" cy="369332"/>
          </a:xfrm>
          <a:prstGeom prst="rect">
            <a:avLst/>
          </a:prstGeom>
          <a:noFill/>
        </p:spPr>
        <p:txBody>
          <a:bodyPr wrap="none" rtlCol="0">
            <a:spAutoFit/>
          </a:bodyPr>
          <a:lstStyle/>
          <a:p>
            <a:r>
              <a:rPr lang="en-US" dirty="0"/>
              <a:t>F</a:t>
            </a:r>
          </a:p>
        </p:txBody>
      </p:sp>
      <p:grpSp>
        <p:nvGrpSpPr>
          <p:cNvPr id="116" name="Group 115"/>
          <p:cNvGrpSpPr/>
          <p:nvPr/>
        </p:nvGrpSpPr>
        <p:grpSpPr>
          <a:xfrm>
            <a:off x="2210356" y="3365268"/>
            <a:ext cx="181129" cy="362253"/>
            <a:chOff x="1784929" y="2430424"/>
            <a:chExt cx="181129" cy="362253"/>
          </a:xfrm>
        </p:grpSpPr>
        <p:sp>
          <p:nvSpPr>
            <p:cNvPr id="117" name="Rectangle 11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8" name="Rectangle 11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19" name="Group 118"/>
          <p:cNvGrpSpPr/>
          <p:nvPr/>
        </p:nvGrpSpPr>
        <p:grpSpPr>
          <a:xfrm>
            <a:off x="2188517" y="2283582"/>
            <a:ext cx="181129" cy="362253"/>
            <a:chOff x="1784929" y="2430424"/>
            <a:chExt cx="181129" cy="362253"/>
          </a:xfrm>
        </p:grpSpPr>
        <p:sp>
          <p:nvSpPr>
            <p:cNvPr id="120" name="Rectangle 11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Rectangle 12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2" name="Group 121"/>
          <p:cNvGrpSpPr/>
          <p:nvPr/>
        </p:nvGrpSpPr>
        <p:grpSpPr>
          <a:xfrm>
            <a:off x="5085072" y="3277902"/>
            <a:ext cx="181129" cy="362253"/>
            <a:chOff x="1784929" y="2430424"/>
            <a:chExt cx="181129" cy="362253"/>
          </a:xfrm>
        </p:grpSpPr>
        <p:sp>
          <p:nvSpPr>
            <p:cNvPr id="123" name="Rectangle 12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Rectangle 12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25" name="Group 124"/>
          <p:cNvGrpSpPr/>
          <p:nvPr/>
        </p:nvGrpSpPr>
        <p:grpSpPr>
          <a:xfrm>
            <a:off x="5063233" y="2196216"/>
            <a:ext cx="181129" cy="362253"/>
            <a:chOff x="1784929" y="2430424"/>
            <a:chExt cx="181129" cy="362253"/>
          </a:xfrm>
        </p:grpSpPr>
        <p:sp>
          <p:nvSpPr>
            <p:cNvPr id="126" name="Rectangle 1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Rectangle 1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37" name="Group 136"/>
          <p:cNvGrpSpPr/>
          <p:nvPr/>
        </p:nvGrpSpPr>
        <p:grpSpPr>
          <a:xfrm rot="5400000">
            <a:off x="1628271" y="5183942"/>
            <a:ext cx="181129" cy="362253"/>
            <a:chOff x="1784929" y="2430424"/>
            <a:chExt cx="181129" cy="362253"/>
          </a:xfrm>
        </p:grpSpPr>
        <p:sp>
          <p:nvSpPr>
            <p:cNvPr id="138" name="Rectangle 13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Rectangle 13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0" name="Group 139"/>
          <p:cNvGrpSpPr/>
          <p:nvPr/>
        </p:nvGrpSpPr>
        <p:grpSpPr>
          <a:xfrm rot="5400000">
            <a:off x="2741603" y="5171166"/>
            <a:ext cx="181129" cy="362253"/>
            <a:chOff x="1784929" y="2430424"/>
            <a:chExt cx="181129" cy="362253"/>
          </a:xfrm>
        </p:grpSpPr>
        <p:sp>
          <p:nvSpPr>
            <p:cNvPr id="141" name="Rectangle 14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Rectangle 14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3" name="Group 142"/>
          <p:cNvGrpSpPr/>
          <p:nvPr/>
        </p:nvGrpSpPr>
        <p:grpSpPr>
          <a:xfrm rot="5400000">
            <a:off x="4544653" y="5134261"/>
            <a:ext cx="181129" cy="362253"/>
            <a:chOff x="1784929" y="2430424"/>
            <a:chExt cx="181129" cy="362253"/>
          </a:xfrm>
        </p:grpSpPr>
        <p:sp>
          <p:nvSpPr>
            <p:cNvPr id="144" name="Rectangle 143"/>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5" name="Rectangle 144"/>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6" name="Group 145"/>
          <p:cNvGrpSpPr/>
          <p:nvPr/>
        </p:nvGrpSpPr>
        <p:grpSpPr>
          <a:xfrm rot="5400000">
            <a:off x="5657985" y="5121485"/>
            <a:ext cx="181129" cy="362253"/>
            <a:chOff x="1784929" y="2430424"/>
            <a:chExt cx="181129" cy="362253"/>
          </a:xfrm>
        </p:grpSpPr>
        <p:sp>
          <p:nvSpPr>
            <p:cNvPr id="147" name="Rectangle 14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Rectangle 14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9" name="Group 148"/>
          <p:cNvGrpSpPr/>
          <p:nvPr/>
        </p:nvGrpSpPr>
        <p:grpSpPr>
          <a:xfrm rot="10800000">
            <a:off x="7948279" y="2260042"/>
            <a:ext cx="181129" cy="362253"/>
            <a:chOff x="2468503" y="2582905"/>
            <a:chExt cx="181129" cy="362253"/>
          </a:xfrm>
        </p:grpSpPr>
        <p:sp>
          <p:nvSpPr>
            <p:cNvPr id="150" name="Rectangle 149"/>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Rectangle 150"/>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2" name="Group 151"/>
          <p:cNvGrpSpPr/>
          <p:nvPr/>
        </p:nvGrpSpPr>
        <p:grpSpPr>
          <a:xfrm rot="10800000">
            <a:off x="7948276" y="3376068"/>
            <a:ext cx="181129" cy="362253"/>
            <a:chOff x="2468503" y="2582905"/>
            <a:chExt cx="181129" cy="362253"/>
          </a:xfrm>
        </p:grpSpPr>
        <p:sp>
          <p:nvSpPr>
            <p:cNvPr id="153" name="Rectangle 152"/>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Rectangle 153"/>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5" name="Group 154"/>
          <p:cNvGrpSpPr/>
          <p:nvPr/>
        </p:nvGrpSpPr>
        <p:grpSpPr>
          <a:xfrm rot="10800000">
            <a:off x="10824992" y="2207254"/>
            <a:ext cx="181129" cy="362253"/>
            <a:chOff x="2468503" y="2582905"/>
            <a:chExt cx="181129" cy="362253"/>
          </a:xfrm>
        </p:grpSpPr>
        <p:sp>
          <p:nvSpPr>
            <p:cNvPr id="156" name="Rectangle 155"/>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Rectangle 156"/>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58" name="Group 157"/>
          <p:cNvGrpSpPr/>
          <p:nvPr/>
        </p:nvGrpSpPr>
        <p:grpSpPr>
          <a:xfrm rot="10800000">
            <a:off x="10824989" y="3323280"/>
            <a:ext cx="181129" cy="362253"/>
            <a:chOff x="2468503" y="2582905"/>
            <a:chExt cx="181129" cy="362253"/>
          </a:xfrm>
        </p:grpSpPr>
        <p:sp>
          <p:nvSpPr>
            <p:cNvPr id="159" name="Rectangle 158"/>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Rectangle 159"/>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7" name="Group 176"/>
          <p:cNvGrpSpPr/>
          <p:nvPr/>
        </p:nvGrpSpPr>
        <p:grpSpPr>
          <a:xfrm rot="16200000">
            <a:off x="8526059" y="5161047"/>
            <a:ext cx="181129" cy="362253"/>
            <a:chOff x="1784929" y="2430424"/>
            <a:chExt cx="181129" cy="362253"/>
          </a:xfrm>
        </p:grpSpPr>
        <p:sp>
          <p:nvSpPr>
            <p:cNvPr id="178" name="Rectangle 17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Rectangle 17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0" name="Group 179"/>
          <p:cNvGrpSpPr/>
          <p:nvPr/>
        </p:nvGrpSpPr>
        <p:grpSpPr>
          <a:xfrm rot="16200000">
            <a:off x="7411624" y="5171793"/>
            <a:ext cx="181129" cy="362253"/>
            <a:chOff x="1784929" y="2430424"/>
            <a:chExt cx="181129" cy="362253"/>
          </a:xfrm>
        </p:grpSpPr>
        <p:sp>
          <p:nvSpPr>
            <p:cNvPr id="181" name="Rectangle 18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2" name="Rectangle 18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3" name="Group 182"/>
          <p:cNvGrpSpPr/>
          <p:nvPr/>
        </p:nvGrpSpPr>
        <p:grpSpPr>
          <a:xfrm rot="16200000">
            <a:off x="11402826" y="5129689"/>
            <a:ext cx="181129" cy="362253"/>
            <a:chOff x="1784929" y="2430424"/>
            <a:chExt cx="181129" cy="362253"/>
          </a:xfrm>
        </p:grpSpPr>
        <p:sp>
          <p:nvSpPr>
            <p:cNvPr id="184" name="Rectangle 183"/>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5" name="Rectangle 184"/>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86" name="Group 185"/>
          <p:cNvGrpSpPr/>
          <p:nvPr/>
        </p:nvGrpSpPr>
        <p:grpSpPr>
          <a:xfrm rot="16200000">
            <a:off x="10288391" y="5140435"/>
            <a:ext cx="181129" cy="362253"/>
            <a:chOff x="1784929" y="2430424"/>
            <a:chExt cx="181129" cy="362253"/>
          </a:xfrm>
        </p:grpSpPr>
        <p:sp>
          <p:nvSpPr>
            <p:cNvPr id="187" name="Rectangle 18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8" name="Rectangle 18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189" name="Straight Arrow Connector 188"/>
          <p:cNvCxnSpPr/>
          <p:nvPr/>
        </p:nvCxnSpPr>
        <p:spPr>
          <a:xfrm rot="10800000" flipH="1">
            <a:off x="2950795" y="1620667"/>
            <a:ext cx="605212" cy="640778"/>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2" name="Straight Arrow Connector 191"/>
          <p:cNvCxnSpPr/>
          <p:nvPr/>
        </p:nvCxnSpPr>
        <p:spPr>
          <a:xfrm flipH="1">
            <a:off x="8867743" y="1603750"/>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3" name="Straight Arrow Connector 192"/>
          <p:cNvCxnSpPr/>
          <p:nvPr/>
        </p:nvCxnSpPr>
        <p:spPr>
          <a:xfrm flipH="1" flipV="1">
            <a:off x="8733449" y="4405111"/>
            <a:ext cx="516875" cy="817153"/>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194" name="TextBox 193"/>
          <p:cNvSpPr txBox="1"/>
          <p:nvPr/>
        </p:nvSpPr>
        <p:spPr>
          <a:xfrm>
            <a:off x="9050716" y="2248069"/>
            <a:ext cx="290464" cy="369332"/>
          </a:xfrm>
          <a:prstGeom prst="rect">
            <a:avLst/>
          </a:prstGeom>
          <a:noFill/>
        </p:spPr>
        <p:txBody>
          <a:bodyPr wrap="none" rtlCol="0">
            <a:spAutoFit/>
          </a:bodyPr>
          <a:lstStyle/>
          <a:p>
            <a:r>
              <a:rPr lang="en-US" dirty="0"/>
              <a:t>F</a:t>
            </a:r>
          </a:p>
        </p:txBody>
      </p:sp>
      <p:sp>
        <p:nvSpPr>
          <p:cNvPr id="195" name="TextBox 194"/>
          <p:cNvSpPr txBox="1"/>
          <p:nvPr/>
        </p:nvSpPr>
        <p:spPr>
          <a:xfrm>
            <a:off x="5372403" y="592305"/>
            <a:ext cx="6651583" cy="646331"/>
          </a:xfrm>
          <a:prstGeom prst="rect">
            <a:avLst/>
          </a:prstGeom>
          <a:noFill/>
        </p:spPr>
        <p:txBody>
          <a:bodyPr wrap="square" rtlCol="0">
            <a:spAutoFit/>
          </a:bodyPr>
          <a:lstStyle/>
          <a:p>
            <a:r>
              <a:rPr lang="en-US" dirty="0"/>
              <a:t>Same step size can be achieved using different coil commutation that results in different MMF. Same number of coils are active each step.</a:t>
            </a:r>
          </a:p>
        </p:txBody>
      </p:sp>
    </p:spTree>
    <p:extLst>
      <p:ext uri="{BB962C8B-B14F-4D97-AF65-F5344CB8AC3E}">
        <p14:creationId xmlns:p14="http://schemas.microsoft.com/office/powerpoint/2010/main" val="547925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lectrical-engineering-portal.com/wp-content/uploads/three-phase-alternator-connections.gif"/>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8502"/>
          <a:stretch/>
        </p:blipFill>
        <p:spPr bwMode="auto">
          <a:xfrm>
            <a:off x="137908" y="2971606"/>
            <a:ext cx="3438525" cy="1146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34238" y="3326841"/>
            <a:ext cx="296562" cy="296562"/>
            <a:chOff x="1095633" y="972065"/>
            <a:chExt cx="296562" cy="296562"/>
          </a:xfrm>
        </p:grpSpPr>
        <p:sp>
          <p:nvSpPr>
            <p:cNvPr id="7" name="Pie 6"/>
            <p:cNvSpPr/>
            <p:nvPr/>
          </p:nvSpPr>
          <p:spPr>
            <a:xfrm>
              <a:off x="1095633" y="972065"/>
              <a:ext cx="296562" cy="296562"/>
            </a:xfrm>
            <a:prstGeom prst="pie">
              <a:avLst>
                <a:gd name="adj1" fmla="val 5400000"/>
                <a:gd name="adj2" fmla="val 16200000"/>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Pie 8"/>
            <p:cNvSpPr/>
            <p:nvPr/>
          </p:nvSpPr>
          <p:spPr>
            <a:xfrm rot="10800000">
              <a:off x="1095633" y="972065"/>
              <a:ext cx="296562" cy="296562"/>
            </a:xfrm>
            <a:prstGeom prst="pie">
              <a:avLst>
                <a:gd name="adj1" fmla="val 5400000"/>
                <a:gd name="adj2" fmla="val 16200000"/>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28" name="Picture 4" descr="https://electrical-engineering-portal.com/wp-content/uploads/three-phase-alternator-connections.gif"/>
          <p:cNvPicPr>
            <a:picLocks noChangeAspect="1" noChangeArrowheads="1"/>
          </p:cNvPicPr>
          <p:nvPr/>
        </p:nvPicPr>
        <p:blipFill rotWithShape="1">
          <a:blip r:embed="rId2">
            <a:extLst>
              <a:ext uri="{28A0092B-C50C-407E-A947-70E740481C1C}">
                <a14:useLocalDpi xmlns:a14="http://schemas.microsoft.com/office/drawing/2010/main" val="0"/>
              </a:ext>
            </a:extLst>
          </a:blip>
          <a:srcRect t="50666" r="52297" b="6770"/>
          <a:stretch/>
        </p:blipFill>
        <p:spPr bwMode="auto">
          <a:xfrm>
            <a:off x="137908" y="4472909"/>
            <a:ext cx="1640274" cy="15487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lf wave three phase rectifier conduction wave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7293" y="102973"/>
            <a:ext cx="3929077" cy="3319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lf wave three phase rect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843" y="1403521"/>
            <a:ext cx="3981450" cy="2019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ull wave three phase rectific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4864" y="4142364"/>
            <a:ext cx="4467225" cy="22098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ull wave three phase rectifier conduction wave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439" y="3412117"/>
            <a:ext cx="3935581" cy="33192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78506" y="569519"/>
            <a:ext cx="6395853" cy="369332"/>
          </a:xfrm>
          <a:prstGeom prst="rect">
            <a:avLst/>
          </a:prstGeom>
          <a:noFill/>
        </p:spPr>
        <p:txBody>
          <a:bodyPr wrap="none" rtlCol="0">
            <a:spAutoFit/>
          </a:bodyPr>
          <a:lstStyle/>
          <a:p>
            <a:r>
              <a:rPr lang="lt-LT" dirty="0" err="1"/>
              <a:t>The</a:t>
            </a:r>
            <a:r>
              <a:rPr lang="lt-LT" dirty="0"/>
              <a:t> </a:t>
            </a:r>
            <a:r>
              <a:rPr lang="lt-LT" dirty="0" err="1"/>
              <a:t>output</a:t>
            </a:r>
            <a:r>
              <a:rPr lang="lt-LT" dirty="0"/>
              <a:t> </a:t>
            </a:r>
            <a:r>
              <a:rPr lang="lt-LT" dirty="0" err="1"/>
              <a:t>of</a:t>
            </a:r>
            <a:r>
              <a:rPr lang="lt-LT" dirty="0"/>
              <a:t> AC </a:t>
            </a:r>
            <a:r>
              <a:rPr lang="lt-LT" dirty="0" err="1"/>
              <a:t>tach</a:t>
            </a:r>
            <a:r>
              <a:rPr lang="lt-LT" dirty="0"/>
              <a:t> </a:t>
            </a:r>
            <a:r>
              <a:rPr lang="lt-LT" dirty="0" err="1"/>
              <a:t>can</a:t>
            </a:r>
            <a:r>
              <a:rPr lang="lt-LT" dirty="0"/>
              <a:t> be </a:t>
            </a:r>
            <a:r>
              <a:rPr lang="lt-LT" dirty="0" err="1"/>
              <a:t>rectified</a:t>
            </a:r>
            <a:r>
              <a:rPr lang="lt-LT" dirty="0"/>
              <a:t> to a DC </a:t>
            </a:r>
            <a:r>
              <a:rPr lang="lt-LT" dirty="0" err="1"/>
              <a:t>with</a:t>
            </a:r>
            <a:r>
              <a:rPr lang="lt-LT" dirty="0"/>
              <a:t> a </a:t>
            </a:r>
            <a:r>
              <a:rPr lang="lt-LT" dirty="0" err="1"/>
              <a:t>ripple</a:t>
            </a:r>
            <a:r>
              <a:rPr lang="lt-LT" dirty="0"/>
              <a:t> </a:t>
            </a:r>
            <a:r>
              <a:rPr lang="lt-LT" dirty="0" err="1"/>
              <a:t>of</a:t>
            </a:r>
            <a:r>
              <a:rPr lang="lt-LT" dirty="0"/>
              <a:t>  ~5</a:t>
            </a:r>
            <a:r>
              <a:rPr lang="en-US" dirty="0"/>
              <a:t>%</a:t>
            </a:r>
          </a:p>
        </p:txBody>
      </p:sp>
    </p:spTree>
    <p:extLst>
      <p:ext uri="{BB962C8B-B14F-4D97-AF65-F5344CB8AC3E}">
        <p14:creationId xmlns:p14="http://schemas.microsoft.com/office/powerpoint/2010/main" val="194732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a:t>
            </a:r>
            <a:r>
              <a:rPr lang="en-US" dirty="0" err="1"/>
              <a:t>tachogenerator</a:t>
            </a:r>
            <a:r>
              <a:rPr lang="en-US" dirty="0"/>
              <a:t>: drag-cup tach</a:t>
            </a:r>
          </a:p>
        </p:txBody>
      </p:sp>
      <p:sp>
        <p:nvSpPr>
          <p:cNvPr id="3" name="Content Placeholder 2"/>
          <p:cNvSpPr>
            <a:spLocks noGrp="1"/>
          </p:cNvSpPr>
          <p:nvPr>
            <p:ph idx="1"/>
          </p:nvPr>
        </p:nvSpPr>
        <p:spPr>
          <a:xfrm>
            <a:off x="838200" y="1825625"/>
            <a:ext cx="10515600" cy="1772767"/>
          </a:xfrm>
        </p:spPr>
        <p:txBody>
          <a:bodyPr/>
          <a:lstStyle/>
          <a:p>
            <a:pPr marL="0" indent="0">
              <a:buNone/>
            </a:pPr>
            <a:r>
              <a:rPr lang="en-US" dirty="0"/>
              <a:t>Construction is the same as asynchronous motor with the exception that the rotor is hollow and nonmagnetic. A “drag-cup” rotor is used.</a:t>
            </a:r>
          </a:p>
          <a:p>
            <a:pPr marL="0" indent="0">
              <a:buNone/>
            </a:pPr>
            <a:r>
              <a:rPr lang="en-US" dirty="0"/>
              <a:t>It is a hollow cylinder made out of conductive non magnetic material (copper, aluminum, etc.) </a:t>
            </a:r>
          </a:p>
          <a:p>
            <a:endParaRPr lang="en-US" dirty="0"/>
          </a:p>
        </p:txBody>
      </p:sp>
      <p:pic>
        <p:nvPicPr>
          <p:cNvPr id="4" name="Picture 3"/>
          <p:cNvPicPr>
            <a:picLocks noChangeAspect="1"/>
          </p:cNvPicPr>
          <p:nvPr/>
        </p:nvPicPr>
        <p:blipFill>
          <a:blip r:embed="rId2"/>
          <a:stretch>
            <a:fillRect/>
          </a:stretch>
        </p:blipFill>
        <p:spPr>
          <a:xfrm>
            <a:off x="7074531" y="3598392"/>
            <a:ext cx="4880880" cy="293575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2000" y="3727443"/>
                <a:ext cx="6038850" cy="230832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Stator has 2 windings offset by 90</a:t>
                </a:r>
                <a14:m>
                  <m:oMath xmlns:m="http://schemas.openxmlformats.org/officeDocument/2006/math">
                    <m:r>
                      <a:rPr lang="en-US" sz="2400" i="1">
                        <a:latin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1 is connected to a single phase</a:t>
                </a:r>
              </a:p>
              <a:p>
                <a:r>
                  <a:rPr lang="en-US" sz="2400" dirty="0">
                    <a:latin typeface="Times New Roman" panose="02020603050405020304" pitchFamily="18" charset="0"/>
                    <a:cs typeface="Times New Roman" panose="02020603050405020304" pitchFamily="18" charset="0"/>
                  </a:rPr>
                  <a:t>power supply to excite the magnetic field.</a:t>
                </a:r>
              </a:p>
              <a:p>
                <a:r>
                  <a:rPr lang="en-US" sz="2400" dirty="0">
                    <a:latin typeface="Times New Roman" panose="02020603050405020304" pitchFamily="18" charset="0"/>
                    <a:cs typeface="Times New Roman" panose="02020603050405020304" pitchFamily="18" charset="0"/>
                  </a:rPr>
                  <a:t>The other is used to measure voltage and is called the output winding.</a:t>
                </a:r>
              </a:p>
              <a:p>
                <a:endParaRPr lang="en-US" sz="24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762000" y="3727443"/>
                <a:ext cx="6038850" cy="2308324"/>
              </a:xfrm>
              <a:prstGeom prst="rect">
                <a:avLst/>
              </a:prstGeom>
              <a:blipFill>
                <a:blip r:embed="rId3"/>
                <a:stretch>
                  <a:fillRect l="-1514" t="-2111"/>
                </a:stretch>
              </a:blipFill>
            </p:spPr>
            <p:txBody>
              <a:bodyPr/>
              <a:lstStyle/>
              <a:p>
                <a:r>
                  <a:rPr lang="en-US">
                    <a:noFill/>
                  </a:rPr>
                  <a:t> </a:t>
                </a:r>
              </a:p>
            </p:txBody>
          </p:sp>
        </mc:Fallback>
      </mc:AlternateContent>
      <p:sp>
        <p:nvSpPr>
          <p:cNvPr id="7" name="Rectangle 6"/>
          <p:cNvSpPr/>
          <p:nvPr/>
        </p:nvSpPr>
        <p:spPr>
          <a:xfrm>
            <a:off x="561975" y="6010360"/>
            <a:ext cx="6096000" cy="646331"/>
          </a:xfrm>
          <a:prstGeom prst="rect">
            <a:avLst/>
          </a:prstGeom>
        </p:spPr>
        <p:txBody>
          <a:bodyPr>
            <a:spAutoFit/>
          </a:bodyPr>
          <a:lstStyle/>
          <a:p>
            <a:r>
              <a:rPr lang="en-US" dirty="0"/>
              <a:t>Usually, AC </a:t>
            </a:r>
            <a:r>
              <a:rPr lang="en-US" dirty="0" err="1"/>
              <a:t>tachos</a:t>
            </a:r>
            <a:r>
              <a:rPr lang="en-US" dirty="0"/>
              <a:t> have 4 poles to minimize inconsistencies of the air gap. </a:t>
            </a:r>
          </a:p>
        </p:txBody>
      </p:sp>
    </p:spTree>
    <p:extLst>
      <p:ext uri="{BB962C8B-B14F-4D97-AF65-F5344CB8AC3E}">
        <p14:creationId xmlns:p14="http://schemas.microsoft.com/office/powerpoint/2010/main" val="2343600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a:t>
            </a:r>
            <a:r>
              <a:rPr lang="en-US" dirty="0" err="1"/>
              <a:t>tachogenerator</a:t>
            </a:r>
            <a:r>
              <a:rPr lang="en-US" dirty="0"/>
              <a:t>: no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r>
                  <a:rPr lang="en-US" dirty="0"/>
                  <a:t>The excitation winding creates a pulsating magnetic field. Electric current is induced at the surface of the conductive rotor. The induced rotor flux is opposite to the pulsating field. </a:t>
                </a:r>
              </a:p>
              <a:p>
                <a:pPr marL="0" indent="0">
                  <a:buNone/>
                </a:pPr>
                <a:r>
                  <a:rPr lang="en-US" dirty="0"/>
                  <a:t>The created flux is 90</a:t>
                </a:r>
                <a14:m>
                  <m:oMath xmlns:m="http://schemas.openxmlformats.org/officeDocument/2006/math">
                    <m:r>
                      <a:rPr lang="en-US" b="0" i="1" smtClean="0">
                        <a:latin typeface="Cambria Math" panose="02040503050406030204" pitchFamily="18" charset="0"/>
                      </a:rPr>
                      <m:t>°</m:t>
                    </m:r>
                  </m:oMath>
                </a14:m>
                <a:r>
                  <a:rPr lang="en-US" dirty="0"/>
                  <a:t> off the output coil, so no</a:t>
                </a:r>
              </a:p>
              <a:p>
                <a:pPr marL="0" indent="0">
                  <a:buNone/>
                </a:pPr>
                <a:r>
                  <a:rPr lang="en-US" dirty="0"/>
                  <a:t>EMF is generated inside it.</a:t>
                </a:r>
              </a:p>
              <a:p>
                <a:pPr marL="0" indent="0">
                  <a:buNone/>
                </a:pPr>
                <a:endParaRPr lang="en-US" dirty="0"/>
              </a:p>
              <a:p>
                <a:pPr marL="0" indent="0">
                  <a:buNone/>
                </a:pPr>
                <a:r>
                  <a:rPr lang="en-US" dirty="0"/>
                  <a:t>In practice, there is always a small voltage at n=0.</a:t>
                </a:r>
              </a:p>
              <a:p>
                <a:r>
                  <a:rPr lang="en-US" sz="2600" dirty="0"/>
                  <a:t>Angle is not exactly 90</a:t>
                </a:r>
                <a14:m>
                  <m:oMath xmlns:m="http://schemas.openxmlformats.org/officeDocument/2006/math">
                    <m:r>
                      <a:rPr lang="en-US" sz="2600" b="0" i="1" smtClean="0">
                        <a:latin typeface="Cambria Math" panose="02040503050406030204" pitchFamily="18" charset="0"/>
                      </a:rPr>
                      <m:t>°</m:t>
                    </m:r>
                  </m:oMath>
                </a14:m>
                <a:endParaRPr lang="en-US" sz="2600" dirty="0"/>
              </a:p>
              <a:p>
                <a:r>
                  <a:rPr lang="en-US" sz="2600" dirty="0" err="1"/>
                  <a:t>Asymetry</a:t>
                </a:r>
                <a:r>
                  <a:rPr lang="en-US" sz="2600" dirty="0"/>
                  <a:t> of the magnetic circuit</a:t>
                </a:r>
              </a:p>
              <a:p>
                <a:r>
                  <a:rPr lang="en-US" sz="2600" dirty="0"/>
                  <a:t>Leakage flux</a:t>
                </a:r>
              </a:p>
              <a:p>
                <a:r>
                  <a:rPr lang="en-US" sz="2600" dirty="0"/>
                  <a:t>Capacitive link between coils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3782"/>
                </a:stretch>
              </a:blipFill>
            </p:spPr>
            <p:txBody>
              <a:bodyPr/>
              <a:lstStyle/>
              <a:p>
                <a:r>
                  <a:rPr lang="en-US">
                    <a:noFill/>
                  </a:rPr>
                  <a:t> </a:t>
                </a:r>
              </a:p>
            </p:txBody>
          </p:sp>
        </mc:Fallback>
      </mc:AlternateContent>
      <p:sp>
        <p:nvSpPr>
          <p:cNvPr id="4" name="Oval 3"/>
          <p:cNvSpPr/>
          <p:nvPr/>
        </p:nvSpPr>
        <p:spPr>
          <a:xfrm>
            <a:off x="9105900" y="4144169"/>
            <a:ext cx="2247900" cy="2247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391650" y="4429919"/>
            <a:ext cx="1676400" cy="1676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10201275" y="3267075"/>
            <a:ext cx="0" cy="76200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0495063" y="3426638"/>
                <a:ext cx="6235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lt-LT" b="0" i="1" smtClean="0">
                              <a:latin typeface="Cambria Math" panose="02040503050406030204" pitchFamily="18" charset="0"/>
                            </a:rPr>
                          </m:ctrlPr>
                        </m:sSubPr>
                        <m:e>
                          <m:r>
                            <m:rPr>
                              <m:sty m:val="p"/>
                            </m:rPr>
                            <a:rPr lang="lt-LT" b="0" i="0" smtClean="0">
                              <a:latin typeface="Cambria Math" panose="02040503050406030204" pitchFamily="18" charset="0"/>
                            </a:rPr>
                            <m:t>Φ</m:t>
                          </m:r>
                        </m:e>
                        <m:sub>
                          <m:r>
                            <a:rPr lang="lt-LT" b="0" i="1" smtClean="0">
                              <a:latin typeface="Cambria Math" panose="02040503050406030204" pitchFamily="18" charset="0"/>
                            </a:rPr>
                            <m:t>𝑒𝑥</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495063" y="3426638"/>
                <a:ext cx="623504" cy="369332"/>
              </a:xfrm>
              <a:prstGeom prst="rect">
                <a:avLst/>
              </a:prstGeom>
              <a:blipFill>
                <a:blip r:embed="rId3"/>
                <a:stretch>
                  <a:fillRect/>
                </a:stretch>
              </a:blipFill>
            </p:spPr>
            <p:txBody>
              <a:bodyPr/>
              <a:lstStyle/>
              <a:p>
                <a:r>
                  <a:rPr lang="en-US">
                    <a:noFill/>
                  </a:rPr>
                  <a:t> </a:t>
                </a:r>
              </a:p>
            </p:txBody>
          </p:sp>
        </mc:Fallback>
      </mc:AlternateContent>
      <p:grpSp>
        <p:nvGrpSpPr>
          <p:cNvPr id="13" name="Group 12"/>
          <p:cNvGrpSpPr/>
          <p:nvPr/>
        </p:nvGrpSpPr>
        <p:grpSpPr>
          <a:xfrm>
            <a:off x="9812400" y="4245293"/>
            <a:ext cx="184626" cy="184626"/>
            <a:chOff x="4317762" y="3501549"/>
            <a:chExt cx="184626" cy="184626"/>
          </a:xfrm>
        </p:grpSpPr>
        <p:sp>
          <p:nvSpPr>
            <p:cNvPr id="11" name="Oval 10"/>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9484899" y="4430263"/>
            <a:ext cx="184626" cy="184626"/>
            <a:chOff x="4317762" y="3501549"/>
            <a:chExt cx="184626" cy="184626"/>
          </a:xfrm>
        </p:grpSpPr>
        <p:sp>
          <p:nvSpPr>
            <p:cNvPr id="15" name="Oval 14"/>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9256194" y="4738797"/>
            <a:ext cx="184626" cy="184626"/>
            <a:chOff x="4317762" y="3501549"/>
            <a:chExt cx="184626" cy="184626"/>
          </a:xfrm>
        </p:grpSpPr>
        <p:sp>
          <p:nvSpPr>
            <p:cNvPr id="18" name="Oval 17"/>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9156462" y="5169377"/>
            <a:ext cx="184626" cy="184626"/>
            <a:chOff x="4317762" y="3501549"/>
            <a:chExt cx="184626" cy="184626"/>
          </a:xfrm>
        </p:grpSpPr>
        <p:sp>
          <p:nvSpPr>
            <p:cNvPr id="21" name="Oval 20"/>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flipV="1">
            <a:off x="9256194" y="5599957"/>
            <a:ext cx="740832" cy="678130"/>
            <a:chOff x="9408594" y="4397693"/>
            <a:chExt cx="740832" cy="678130"/>
          </a:xfrm>
        </p:grpSpPr>
        <p:grpSp>
          <p:nvGrpSpPr>
            <p:cNvPr id="26" name="Group 25"/>
            <p:cNvGrpSpPr/>
            <p:nvPr/>
          </p:nvGrpSpPr>
          <p:grpSpPr>
            <a:xfrm>
              <a:off x="9964800" y="4397693"/>
              <a:ext cx="184626" cy="184626"/>
              <a:chOff x="4317762" y="3501549"/>
              <a:chExt cx="184626" cy="184626"/>
            </a:xfrm>
          </p:grpSpPr>
          <p:sp>
            <p:nvSpPr>
              <p:cNvPr id="27" name="Oval 26"/>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9637299" y="4582663"/>
              <a:ext cx="184626" cy="184626"/>
              <a:chOff x="4317762" y="3501549"/>
              <a:chExt cx="184626" cy="184626"/>
            </a:xfrm>
          </p:grpSpPr>
          <p:sp>
            <p:nvSpPr>
              <p:cNvPr id="30" name="Oval 29"/>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9408594" y="4891197"/>
              <a:ext cx="184626" cy="184626"/>
              <a:chOff x="4317762" y="3501549"/>
              <a:chExt cx="184626" cy="184626"/>
            </a:xfrm>
          </p:grpSpPr>
          <p:sp>
            <p:nvSpPr>
              <p:cNvPr id="33" name="Oval 32"/>
              <p:cNvSpPr/>
              <p:nvPr/>
            </p:nvSpPr>
            <p:spPr>
              <a:xfrm flipH="1">
                <a:off x="4317762" y="3501549"/>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flipH="1">
                <a:off x="4377809" y="3561596"/>
                <a:ext cx="64532" cy="645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0" name="Oval 39"/>
          <p:cNvSpPr/>
          <p:nvPr/>
        </p:nvSpPr>
        <p:spPr>
          <a:xfrm>
            <a:off x="10485591" y="4245293"/>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2" name="Oval 61"/>
          <p:cNvSpPr/>
          <p:nvPr/>
        </p:nvSpPr>
        <p:spPr>
          <a:xfrm>
            <a:off x="10811163" y="4430263"/>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3" name="Oval 62"/>
          <p:cNvSpPr/>
          <p:nvPr/>
        </p:nvSpPr>
        <p:spPr>
          <a:xfrm>
            <a:off x="11018880" y="4738797"/>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4" name="Oval 63"/>
          <p:cNvSpPr/>
          <p:nvPr/>
        </p:nvSpPr>
        <p:spPr>
          <a:xfrm>
            <a:off x="11127364" y="5169377"/>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5" name="Oval 64"/>
          <p:cNvSpPr/>
          <p:nvPr/>
        </p:nvSpPr>
        <p:spPr>
          <a:xfrm>
            <a:off x="11018880" y="5599957"/>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6" name="Oval 65"/>
          <p:cNvSpPr/>
          <p:nvPr/>
        </p:nvSpPr>
        <p:spPr>
          <a:xfrm>
            <a:off x="10792553" y="5904270"/>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sp>
        <p:nvSpPr>
          <p:cNvPr id="67" name="Oval 66"/>
          <p:cNvSpPr/>
          <p:nvPr/>
        </p:nvSpPr>
        <p:spPr>
          <a:xfrm>
            <a:off x="10447886" y="6093897"/>
            <a:ext cx="184626" cy="1846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lt-LT" dirty="0">
                <a:solidFill>
                  <a:schemeClr val="tx1"/>
                </a:solidFill>
              </a:rPr>
              <a:t>+</a:t>
            </a:r>
            <a:endParaRPr lang="en-US" dirty="0">
              <a:solidFill>
                <a:schemeClr val="tx1"/>
              </a:solidFill>
            </a:endParaRPr>
          </a:p>
        </p:txBody>
      </p:sp>
      <p:cxnSp>
        <p:nvCxnSpPr>
          <p:cNvPr id="68" name="Straight Arrow Connector 67"/>
          <p:cNvCxnSpPr/>
          <p:nvPr/>
        </p:nvCxnSpPr>
        <p:spPr>
          <a:xfrm flipV="1">
            <a:off x="10201275" y="4868539"/>
            <a:ext cx="0" cy="568272"/>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10260590" y="5147754"/>
                <a:ext cx="6235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lt-LT" b="0" i="1" smtClean="0">
                              <a:latin typeface="Cambria Math" panose="02040503050406030204" pitchFamily="18" charset="0"/>
                            </a:rPr>
                          </m:ctrlPr>
                        </m:sSubPr>
                        <m:e>
                          <m:r>
                            <m:rPr>
                              <m:sty m:val="p"/>
                            </m:rPr>
                            <a:rPr lang="lt-LT" b="0" i="0" smtClean="0">
                              <a:latin typeface="Cambria Math" panose="02040503050406030204" pitchFamily="18" charset="0"/>
                            </a:rPr>
                            <m:t>Φ</m:t>
                          </m:r>
                        </m:e>
                        <m:sub>
                          <m:r>
                            <a:rPr lang="lt-LT" b="0" i="1" smtClean="0">
                              <a:latin typeface="Cambria Math" panose="02040503050406030204" pitchFamily="18" charset="0"/>
                            </a:rPr>
                            <m:t>𝑖𝑛</m:t>
                          </m:r>
                        </m:sub>
                      </m:sSub>
                    </m:oMath>
                  </m:oMathPara>
                </a14:m>
                <a:endParaRPr lang="en-US" dirty="0"/>
              </a:p>
            </p:txBody>
          </p:sp>
        </mc:Choice>
        <mc:Fallback xmlns="">
          <p:sp>
            <p:nvSpPr>
              <p:cNvPr id="69" name="TextBox 68"/>
              <p:cNvSpPr txBox="1">
                <a:spLocks noRot="1" noChangeAspect="1" noMove="1" noResize="1" noEditPoints="1" noAdjustHandles="1" noChangeArrowheads="1" noChangeShapeType="1" noTextEdit="1"/>
              </p:cNvSpPr>
              <p:nvPr/>
            </p:nvSpPr>
            <p:spPr>
              <a:xfrm>
                <a:off x="10260590" y="5147754"/>
                <a:ext cx="623504" cy="369332"/>
              </a:xfrm>
              <a:prstGeom prst="rect">
                <a:avLst/>
              </a:prstGeom>
              <a:blipFill>
                <a:blip r:embed="rId4"/>
                <a:stretch>
                  <a:fillRect/>
                </a:stretch>
              </a:blipFill>
            </p:spPr>
            <p:txBody>
              <a:bodyPr/>
              <a:lstStyle/>
              <a:p>
                <a:r>
                  <a:rPr lang="en-US">
                    <a:noFill/>
                  </a:rPr>
                  <a:t> </a:t>
                </a:r>
              </a:p>
            </p:txBody>
          </p:sp>
        </mc:Fallback>
      </mc:AlternateContent>
      <p:grpSp>
        <p:nvGrpSpPr>
          <p:cNvPr id="74" name="Group 73"/>
          <p:cNvGrpSpPr/>
          <p:nvPr/>
        </p:nvGrpSpPr>
        <p:grpSpPr>
          <a:xfrm>
            <a:off x="8412179" y="4923423"/>
            <a:ext cx="446844" cy="642461"/>
            <a:chOff x="8412179" y="4923423"/>
            <a:chExt cx="446844" cy="642461"/>
          </a:xfrm>
        </p:grpSpPr>
        <p:sp>
          <p:nvSpPr>
            <p:cNvPr id="71" name="Oval 70"/>
            <p:cNvSpPr/>
            <p:nvPr/>
          </p:nvSpPr>
          <p:spPr>
            <a:xfrm>
              <a:off x="8611373" y="4923423"/>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2" name="Oval 71"/>
            <p:cNvSpPr/>
            <p:nvPr/>
          </p:nvSpPr>
          <p:spPr>
            <a:xfrm>
              <a:off x="8517205"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3" name="Oval 72"/>
            <p:cNvSpPr/>
            <p:nvPr/>
          </p:nvSpPr>
          <p:spPr>
            <a:xfrm>
              <a:off x="8412179"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75" name="Group 74"/>
          <p:cNvGrpSpPr/>
          <p:nvPr/>
        </p:nvGrpSpPr>
        <p:grpSpPr>
          <a:xfrm>
            <a:off x="8127202" y="4931778"/>
            <a:ext cx="446844" cy="642461"/>
            <a:chOff x="8412179" y="4923423"/>
            <a:chExt cx="446844" cy="642461"/>
          </a:xfrm>
        </p:grpSpPr>
        <p:sp>
          <p:nvSpPr>
            <p:cNvPr id="76" name="Oval 75"/>
            <p:cNvSpPr/>
            <p:nvPr/>
          </p:nvSpPr>
          <p:spPr>
            <a:xfrm>
              <a:off x="8611373" y="4923423"/>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7" name="Oval 76"/>
            <p:cNvSpPr/>
            <p:nvPr/>
          </p:nvSpPr>
          <p:spPr>
            <a:xfrm>
              <a:off x="8517205"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78" name="Oval 77"/>
            <p:cNvSpPr/>
            <p:nvPr/>
          </p:nvSpPr>
          <p:spPr>
            <a:xfrm>
              <a:off x="8412179"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sp>
        <p:nvSpPr>
          <p:cNvPr id="79" name="TextBox 78"/>
          <p:cNvSpPr txBox="1"/>
          <p:nvPr/>
        </p:nvSpPr>
        <p:spPr>
          <a:xfrm>
            <a:off x="7782319" y="5690935"/>
            <a:ext cx="1232710" cy="369332"/>
          </a:xfrm>
          <a:prstGeom prst="rect">
            <a:avLst/>
          </a:prstGeom>
          <a:noFill/>
        </p:spPr>
        <p:txBody>
          <a:bodyPr wrap="none" rtlCol="0">
            <a:spAutoFit/>
          </a:bodyPr>
          <a:lstStyle/>
          <a:p>
            <a:r>
              <a:rPr lang="en-US" dirty="0"/>
              <a:t>Output coil</a:t>
            </a:r>
          </a:p>
        </p:txBody>
      </p:sp>
      <p:sp>
        <p:nvSpPr>
          <p:cNvPr id="80" name="TextBox 79"/>
          <p:cNvSpPr txBox="1"/>
          <p:nvPr/>
        </p:nvSpPr>
        <p:spPr>
          <a:xfrm>
            <a:off x="8718181" y="3356515"/>
            <a:ext cx="1061188" cy="369332"/>
          </a:xfrm>
          <a:prstGeom prst="rect">
            <a:avLst/>
          </a:prstGeom>
          <a:noFill/>
        </p:spPr>
        <p:txBody>
          <a:bodyPr wrap="none" rtlCol="0">
            <a:spAutoFit/>
          </a:bodyPr>
          <a:lstStyle/>
          <a:p>
            <a:r>
              <a:rPr lang="en-US" dirty="0"/>
              <a:t>Input coil</a:t>
            </a:r>
          </a:p>
        </p:txBody>
      </p:sp>
      <p:grpSp>
        <p:nvGrpSpPr>
          <p:cNvPr id="89" name="Group 88"/>
          <p:cNvGrpSpPr/>
          <p:nvPr/>
        </p:nvGrpSpPr>
        <p:grpSpPr>
          <a:xfrm rot="16200000">
            <a:off x="9831945" y="3149367"/>
            <a:ext cx="731821" cy="650816"/>
            <a:chOff x="9488627" y="3226862"/>
            <a:chExt cx="731821" cy="650816"/>
          </a:xfrm>
        </p:grpSpPr>
        <p:grpSp>
          <p:nvGrpSpPr>
            <p:cNvPr id="81" name="Group 80"/>
            <p:cNvGrpSpPr/>
            <p:nvPr/>
          </p:nvGrpSpPr>
          <p:grpSpPr>
            <a:xfrm>
              <a:off x="9773604" y="3226862"/>
              <a:ext cx="446844" cy="642461"/>
              <a:chOff x="8412179" y="4923423"/>
              <a:chExt cx="446844" cy="642461"/>
            </a:xfrm>
          </p:grpSpPr>
          <p:sp>
            <p:nvSpPr>
              <p:cNvPr id="82" name="Oval 81"/>
              <p:cNvSpPr/>
              <p:nvPr/>
            </p:nvSpPr>
            <p:spPr>
              <a:xfrm>
                <a:off x="8611373" y="4923423"/>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3" name="Oval 82"/>
              <p:cNvSpPr/>
              <p:nvPr/>
            </p:nvSpPr>
            <p:spPr>
              <a:xfrm>
                <a:off x="8517205"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4" name="Oval 83"/>
              <p:cNvSpPr/>
              <p:nvPr/>
            </p:nvSpPr>
            <p:spPr>
              <a:xfrm>
                <a:off x="8412179"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nvGrpSpPr>
            <p:cNvPr id="85" name="Group 84"/>
            <p:cNvGrpSpPr/>
            <p:nvPr/>
          </p:nvGrpSpPr>
          <p:grpSpPr>
            <a:xfrm>
              <a:off x="9488627" y="3235217"/>
              <a:ext cx="446844" cy="642461"/>
              <a:chOff x="8412179" y="4923423"/>
              <a:chExt cx="446844" cy="642461"/>
            </a:xfrm>
          </p:grpSpPr>
          <p:sp>
            <p:nvSpPr>
              <p:cNvPr id="86" name="Oval 85"/>
              <p:cNvSpPr/>
              <p:nvPr/>
            </p:nvSpPr>
            <p:spPr>
              <a:xfrm>
                <a:off x="8611373" y="4923423"/>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7" name="Oval 86"/>
              <p:cNvSpPr/>
              <p:nvPr/>
            </p:nvSpPr>
            <p:spPr>
              <a:xfrm>
                <a:off x="8517205"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88" name="Oval 87"/>
              <p:cNvSpPr/>
              <p:nvPr/>
            </p:nvSpPr>
            <p:spPr>
              <a:xfrm>
                <a:off x="8412179" y="4930984"/>
                <a:ext cx="247650" cy="6349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spTree>
    <p:extLst>
      <p:ext uri="{BB962C8B-B14F-4D97-AF65-F5344CB8AC3E}">
        <p14:creationId xmlns:p14="http://schemas.microsoft.com/office/powerpoint/2010/main" val="2233226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a:t>
            </a:r>
            <a:r>
              <a:rPr lang="en-US" dirty="0" err="1"/>
              <a:t>tachogenerator</a:t>
            </a:r>
            <a:r>
              <a:rPr lang="en-US" dirty="0"/>
              <a:t>: rotation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813300" cy="4351338"/>
              </a:xfrm>
            </p:spPr>
            <p:txBody>
              <a:bodyPr>
                <a:normAutofit/>
              </a:bodyPr>
              <a:lstStyle/>
              <a:p>
                <a:pPr marL="0" indent="0">
                  <a:buNone/>
                </a:pPr>
                <a:r>
                  <a:rPr lang="en-US" dirty="0"/>
                  <a:t>When the rotor rotates, currents oppose not just the pulsation but also the rotation of the field. The flux lines are rotated alongside with the rotor. Flux lines are now offset from </a:t>
                </a:r>
                <a:r>
                  <a:rPr lang="lt-LT" dirty="0"/>
                  <a:t>90</a:t>
                </a:r>
                <a14:m>
                  <m:oMath xmlns:m="http://schemas.openxmlformats.org/officeDocument/2006/math">
                    <m:r>
                      <a:rPr lang="lt-LT" b="0" i="1" smtClean="0">
                        <a:latin typeface="Cambria Math" panose="02040503050406030204" pitchFamily="18" charset="0"/>
                      </a:rPr>
                      <m:t>°</m:t>
                    </m:r>
                  </m:oMath>
                </a14:m>
                <a:r>
                  <a:rPr lang="lt-LT" dirty="0"/>
                  <a:t> </a:t>
                </a:r>
                <a:r>
                  <a:rPr lang="lt-LT" dirty="0" err="1"/>
                  <a:t>and</a:t>
                </a:r>
                <a:r>
                  <a:rPr lang="lt-LT" dirty="0"/>
                  <a:t> </a:t>
                </a:r>
                <a:r>
                  <a:rPr lang="en-US" dirty="0" err="1"/>
                  <a:t>emf</a:t>
                </a:r>
                <a:r>
                  <a:rPr lang="lt-LT" dirty="0"/>
                  <a:t> </a:t>
                </a:r>
                <a:r>
                  <a:rPr lang="en-US" dirty="0"/>
                  <a:t>appears in the output coil. The </a:t>
                </a:r>
                <a:r>
                  <a:rPr lang="en-US" dirty="0" err="1"/>
                  <a:t>emf</a:t>
                </a:r>
                <a:r>
                  <a:rPr lang="en-US" dirty="0"/>
                  <a:t> has the frequency of the grid. Amplitude depends of the frequency and the rotation speed.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813300" cy="4351338"/>
              </a:xfrm>
              <a:blipFill>
                <a:blip r:embed="rId2"/>
                <a:stretch>
                  <a:fillRect l="-2662" t="-2381" r="-3929" b="-3081"/>
                </a:stretch>
              </a:blipFill>
            </p:spPr>
            <p:txBody>
              <a:bodyPr/>
              <a:lstStyle/>
              <a:p>
                <a:r>
                  <a:rPr lang="en-US">
                    <a:noFill/>
                  </a:rPr>
                  <a:t> </a:t>
                </a:r>
              </a:p>
            </p:txBody>
          </p:sp>
        </mc:Fallback>
      </mc:AlternateContent>
      <p:pic>
        <p:nvPicPr>
          <p:cNvPr id="4" name="Picture 2" descr="https://electriciantraining.tpub.com/14187/img/14187_112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25625"/>
            <a:ext cx="5924550" cy="4114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096000" y="6176963"/>
                <a:ext cx="23501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𝑈</m:t>
                          </m:r>
                        </m:e>
                        <m:sub>
                          <m:r>
                            <a:rPr lang="en-US" sz="2400" b="0" i="1" smtClean="0">
                              <a:latin typeface="Cambria Math" panose="02040503050406030204" pitchFamily="18" charset="0"/>
                            </a:rPr>
                            <m:t>𝑜𝑢𝑡</m:t>
                          </m:r>
                        </m:sub>
                      </m:sSub>
                      <m:r>
                        <a:rPr lang="en-US" sz="2400" b="0" i="1" smtClean="0">
                          <a:latin typeface="Cambria Math" panose="02040503050406030204" pitchFamily="18" charset="0"/>
                        </a:rPr>
                        <m:t>=</m:t>
                      </m:r>
                      <m:r>
                        <a:rPr lang="en-US" sz="2400" b="0" i="1" smtClean="0">
                          <a:latin typeface="Cambria Math" panose="02040503050406030204" pitchFamily="18" charset="0"/>
                        </a:rPr>
                        <m:t>𝜀</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𝑎</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𝑎</m:t>
                          </m:r>
                        </m:sub>
                      </m:sSub>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6096000" y="6176963"/>
                <a:ext cx="2350195" cy="461665"/>
              </a:xfrm>
              <a:prstGeom prst="rect">
                <a:avLst/>
              </a:prstGeom>
              <a:blipFill>
                <a:blip r:embed="rId4"/>
                <a:stretch>
                  <a:fillRect b="-1316"/>
                </a:stretch>
              </a:blipFill>
            </p:spPr>
            <p:txBody>
              <a:bodyPr/>
              <a:lstStyle/>
              <a:p>
                <a:r>
                  <a:rPr lang="en-US">
                    <a:noFill/>
                  </a:rPr>
                  <a:t> </a:t>
                </a:r>
              </a:p>
            </p:txBody>
          </p:sp>
        </mc:Fallback>
      </mc:AlternateContent>
    </p:spTree>
    <p:extLst>
      <p:ext uri="{BB962C8B-B14F-4D97-AF65-F5344CB8AC3E}">
        <p14:creationId xmlns:p14="http://schemas.microsoft.com/office/powerpoint/2010/main" val="1457535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Synchos</a:t>
            </a:r>
            <a:r>
              <a:rPr lang="en-US" b="1" dirty="0"/>
              <a:t>/</a:t>
            </a:r>
            <a:r>
              <a:rPr lang="en-US" b="1" dirty="0" err="1"/>
              <a:t>selsyns</a:t>
            </a:r>
            <a:endParaRPr lang="en-US" b="1" dirty="0"/>
          </a:p>
        </p:txBody>
      </p:sp>
      <p:sp>
        <p:nvSpPr>
          <p:cNvPr id="3" name="Content Placeholder 2"/>
          <p:cNvSpPr>
            <a:spLocks noGrp="1"/>
          </p:cNvSpPr>
          <p:nvPr>
            <p:ph idx="1"/>
          </p:nvPr>
        </p:nvSpPr>
        <p:spPr/>
        <p:txBody>
          <a:bodyPr/>
          <a:lstStyle/>
          <a:p>
            <a:pPr marL="0" indent="0">
              <a:buNone/>
            </a:pPr>
            <a:r>
              <a:rPr lang="en-US" dirty="0" err="1"/>
              <a:t>Synchros</a:t>
            </a:r>
            <a:r>
              <a:rPr lang="en-US" dirty="0"/>
              <a:t> are machines whose output is proportional to the angle of rotation. </a:t>
            </a:r>
            <a:r>
              <a:rPr lang="en-US" dirty="0" err="1"/>
              <a:t>Synchros</a:t>
            </a:r>
            <a:r>
              <a:rPr lang="en-US" dirty="0"/>
              <a:t> can either transmit or receive voltage or torque </a:t>
            </a:r>
            <a:r>
              <a:rPr lang="en-US" dirty="0" err="1"/>
              <a:t>imputs</a:t>
            </a:r>
            <a:r>
              <a:rPr lang="en-US" dirty="0"/>
              <a:t>. The name originates from self +synchronous.  Also known as self synchronous unit, </a:t>
            </a:r>
            <a:r>
              <a:rPr lang="en-US" dirty="0" err="1"/>
              <a:t>autosyn</a:t>
            </a:r>
            <a:r>
              <a:rPr lang="en-US" dirty="0"/>
              <a:t> or </a:t>
            </a:r>
            <a:r>
              <a:rPr lang="en-US" dirty="0" err="1"/>
              <a:t>magslip</a:t>
            </a:r>
            <a:r>
              <a:rPr lang="en-US" dirty="0"/>
              <a:t>.</a:t>
            </a:r>
          </a:p>
          <a:p>
            <a:pPr marL="0" indent="0">
              <a:buNone/>
            </a:pPr>
            <a:r>
              <a:rPr lang="en-US" dirty="0"/>
              <a:t>  </a:t>
            </a:r>
          </a:p>
          <a:p>
            <a:pPr marL="0" indent="0">
              <a:buNone/>
            </a:pPr>
            <a:r>
              <a:rPr lang="en-US" dirty="0"/>
              <a:t>Simplest synchronous system is made up of 2 identical </a:t>
            </a:r>
            <a:r>
              <a:rPr lang="en-US" dirty="0" err="1"/>
              <a:t>selsyns</a:t>
            </a:r>
            <a:r>
              <a:rPr lang="en-US" dirty="0"/>
              <a:t>.</a:t>
            </a:r>
          </a:p>
          <a:p>
            <a:pPr marL="0" indent="0">
              <a:buNone/>
            </a:pPr>
            <a:r>
              <a:rPr lang="en-US" dirty="0"/>
              <a:t>1 transmitter and 1 receiver.</a:t>
            </a:r>
          </a:p>
        </p:txBody>
      </p:sp>
      <p:pic>
        <p:nvPicPr>
          <p:cNvPr id="3074" name="Picture 2" descr="https://upload.wikimedia.org/wikipedia/commons/thumb/d/d6/Synchro-standing.jpg/220px-Synchro-stan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6500" y="3695699"/>
            <a:ext cx="2095500" cy="316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839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categories</a:t>
            </a:r>
          </a:p>
        </p:txBody>
      </p:sp>
      <p:sp>
        <p:nvSpPr>
          <p:cNvPr id="4" name="Rectangle 3"/>
          <p:cNvSpPr/>
          <p:nvPr/>
        </p:nvSpPr>
        <p:spPr>
          <a:xfrm>
            <a:off x="838200" y="1917234"/>
            <a:ext cx="10934700" cy="4524315"/>
          </a:xfrm>
          <a:prstGeom prst="rect">
            <a:avLst/>
          </a:prstGeom>
        </p:spPr>
        <p:txBody>
          <a:bodyPr wrap="square">
            <a:spAutoFit/>
          </a:bodyPr>
          <a:lstStyle/>
          <a:p>
            <a:r>
              <a:rPr lang="en-US" dirty="0"/>
              <a:t>A synchro will fall into one of eight functional categories. </a:t>
            </a:r>
          </a:p>
          <a:p>
            <a:r>
              <a:rPr lang="en-US" b="1" dirty="0"/>
              <a:t>Torque transmitter (TX)</a:t>
            </a:r>
          </a:p>
          <a:p>
            <a:r>
              <a:rPr lang="en-US" dirty="0"/>
              <a:t>Input: rotor positioned mechanically or manually by the information to be transmitted.</a:t>
            </a:r>
          </a:p>
          <a:p>
            <a:r>
              <a:rPr lang="en-US" dirty="0"/>
              <a:t>Output: electrical output from stator identifying the rotor position supplied to a torque receiver, torque differential transmitter or a torque differential receiver.</a:t>
            </a:r>
          </a:p>
          <a:p>
            <a:r>
              <a:rPr lang="en-US" b="1" dirty="0"/>
              <a:t>Control transmitter (CX)</a:t>
            </a:r>
          </a:p>
          <a:p>
            <a:r>
              <a:rPr lang="en-US" dirty="0"/>
              <a:t>Input: same as TX.</a:t>
            </a:r>
          </a:p>
          <a:p>
            <a:r>
              <a:rPr lang="en-US" dirty="0"/>
              <a:t>Output: electrical output same as TX but supplied to a control transformer or control differential transmitter.</a:t>
            </a:r>
          </a:p>
          <a:p>
            <a:r>
              <a:rPr lang="en-US" b="1" dirty="0"/>
              <a:t>Torque differential transmitter (TDX)</a:t>
            </a:r>
          </a:p>
          <a:p>
            <a:r>
              <a:rPr lang="en-US" dirty="0"/>
              <a:t>Input: TX output applied to stator; rotor positioned according to amount data from TX that must be modified.</a:t>
            </a:r>
          </a:p>
          <a:p>
            <a:r>
              <a:rPr lang="en-US" dirty="0"/>
              <a:t>Output: electrical output from rotor (representing an angle equal to the algebraic sum or difference of rotor position angle and angular data from TX) supplied to torque receivers, another TDX, or a torque differential receiver.</a:t>
            </a:r>
          </a:p>
          <a:p>
            <a:r>
              <a:rPr lang="en-US" b="1" dirty="0"/>
              <a:t>Control differential transmitter (CDX)</a:t>
            </a:r>
          </a:p>
          <a:p>
            <a:r>
              <a:rPr lang="en-US" dirty="0"/>
              <a:t>Input: same as TDX but data supplied by CX.</a:t>
            </a:r>
          </a:p>
          <a:p>
            <a:r>
              <a:rPr lang="en-US" dirty="0"/>
              <a:t>Output: same as TDX but supplied to only a control transformer or another CDX.</a:t>
            </a:r>
          </a:p>
        </p:txBody>
      </p:sp>
    </p:spTree>
    <p:extLst>
      <p:ext uri="{BB962C8B-B14F-4D97-AF65-F5344CB8AC3E}">
        <p14:creationId xmlns:p14="http://schemas.microsoft.com/office/powerpoint/2010/main" val="25216233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categories</a:t>
            </a:r>
          </a:p>
        </p:txBody>
      </p:sp>
      <p:sp>
        <p:nvSpPr>
          <p:cNvPr id="4" name="Rectangle 3"/>
          <p:cNvSpPr/>
          <p:nvPr/>
        </p:nvSpPr>
        <p:spPr>
          <a:xfrm>
            <a:off x="838200" y="1932821"/>
            <a:ext cx="10515600" cy="4247317"/>
          </a:xfrm>
          <a:prstGeom prst="rect">
            <a:avLst/>
          </a:prstGeom>
        </p:spPr>
        <p:txBody>
          <a:bodyPr wrap="square">
            <a:spAutoFit/>
          </a:bodyPr>
          <a:lstStyle/>
          <a:p>
            <a:r>
              <a:rPr lang="en-US" b="1" dirty="0"/>
              <a:t>Torque receiver (TR)</a:t>
            </a:r>
          </a:p>
          <a:p>
            <a:r>
              <a:rPr lang="en-US" dirty="0"/>
              <a:t>Input: Electrical angle position data from TX or TDX supplied to stator.</a:t>
            </a:r>
          </a:p>
          <a:p>
            <a:r>
              <a:rPr lang="en-US" dirty="0"/>
              <a:t>Output: Rotor assumes position determined by electrical input supplied.</a:t>
            </a:r>
          </a:p>
          <a:p>
            <a:r>
              <a:rPr lang="en-US" b="1" dirty="0"/>
              <a:t>Torque Differential Receiver (TDR)</a:t>
            </a:r>
          </a:p>
          <a:p>
            <a:r>
              <a:rPr lang="en-US" dirty="0"/>
              <a:t>Input: electrical data supplied from two TX's, two TDX's or from one TX and one TDX (one connected to the rotor and one connected to the stator).</a:t>
            </a:r>
          </a:p>
          <a:p>
            <a:r>
              <a:rPr lang="en-US" dirty="0"/>
              <a:t>Output: rotor assumes position equal to the algebraic sum or difference of two angular inputs.</a:t>
            </a:r>
          </a:p>
          <a:p>
            <a:r>
              <a:rPr lang="en-US" b="1" dirty="0"/>
              <a:t>Control transformer (CT)</a:t>
            </a:r>
          </a:p>
          <a:p>
            <a:r>
              <a:rPr lang="en-US" dirty="0"/>
              <a:t>Input: electrical data from CX or CDX applied to stator. Rotor positioned mechanically or manually.</a:t>
            </a:r>
          </a:p>
          <a:p>
            <a:r>
              <a:rPr lang="en-US" dirty="0"/>
              <a:t>Output: electrical output from rotor (proportional to sine of the difference between rotor angular position and electrical input angle.</a:t>
            </a:r>
          </a:p>
          <a:p>
            <a:r>
              <a:rPr lang="en-US" b="1" dirty="0"/>
              <a:t>Torque receiver-transmitter (TRX)</a:t>
            </a:r>
          </a:p>
          <a:p>
            <a:r>
              <a:rPr lang="en-US" dirty="0"/>
              <a:t>This synchro was designed as a torque receiver, but may be used as either a transmitter or receiver.</a:t>
            </a:r>
          </a:p>
          <a:p>
            <a:r>
              <a:rPr lang="en-US" dirty="0"/>
              <a:t>Input: depending on the application, same as TX.</a:t>
            </a:r>
          </a:p>
          <a:p>
            <a:r>
              <a:rPr lang="en-US" dirty="0"/>
              <a:t>Output: depending on the application, same as TX or TR.</a:t>
            </a:r>
          </a:p>
        </p:txBody>
      </p:sp>
    </p:spTree>
    <p:extLst>
      <p:ext uri="{BB962C8B-B14F-4D97-AF65-F5344CB8AC3E}">
        <p14:creationId xmlns:p14="http://schemas.microsoft.com/office/powerpoint/2010/main" val="33648159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a:t>
            </a:r>
          </a:p>
        </p:txBody>
      </p:sp>
      <p:sp>
        <p:nvSpPr>
          <p:cNvPr id="3" name="Content Placeholder 2"/>
          <p:cNvSpPr>
            <a:spLocks noGrp="1"/>
          </p:cNvSpPr>
          <p:nvPr>
            <p:ph idx="1"/>
          </p:nvPr>
        </p:nvSpPr>
        <p:spPr/>
        <p:txBody>
          <a:bodyPr/>
          <a:lstStyle/>
          <a:p>
            <a:pPr marL="0" indent="0">
              <a:buNone/>
            </a:pPr>
            <a:r>
              <a:rPr lang="en-US" dirty="0" err="1"/>
              <a:t>Synchros</a:t>
            </a:r>
            <a:r>
              <a:rPr lang="en-US" dirty="0"/>
              <a:t> can be either 1 or 3 phased. 3 phase </a:t>
            </a:r>
            <a:r>
              <a:rPr lang="en-US" dirty="0" err="1"/>
              <a:t>synchros</a:t>
            </a:r>
            <a:r>
              <a:rPr lang="en-US" dirty="0"/>
              <a:t> are constructed as 3 phase asynchronous machines with a phase wound rotor. Single phase </a:t>
            </a:r>
            <a:r>
              <a:rPr lang="en-US" dirty="0" err="1"/>
              <a:t>selsyns</a:t>
            </a:r>
            <a:r>
              <a:rPr lang="en-US" dirty="0"/>
              <a:t> are similar to synchronous motors. </a:t>
            </a:r>
          </a:p>
        </p:txBody>
      </p:sp>
      <p:pic>
        <p:nvPicPr>
          <p:cNvPr id="5122" name="Picture 2" descr="https://upload.wikimedia.org/wikipedia/commons/thumb/3/3e/Synchro-connections.jpg/1920px-Synchro-connection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549" y="4100513"/>
            <a:ext cx="4765225" cy="2427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lifton Differential Transmitter Synchro CDC-10-MS-1/A180 - 3 Phase, 11.8 V  | eB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581399"/>
            <a:ext cx="3810000" cy="300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20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a:t>
            </a:r>
          </a:p>
        </p:txBody>
      </p:sp>
      <p:sp>
        <p:nvSpPr>
          <p:cNvPr id="3" name="Content Placeholder 2"/>
          <p:cNvSpPr>
            <a:spLocks noGrp="1"/>
          </p:cNvSpPr>
          <p:nvPr>
            <p:ph idx="1"/>
          </p:nvPr>
        </p:nvSpPr>
        <p:spPr/>
        <p:txBody>
          <a:bodyPr/>
          <a:lstStyle/>
          <a:p>
            <a:pPr marL="0" indent="0">
              <a:buNone/>
            </a:pPr>
            <a:r>
              <a:rPr lang="en-US" dirty="0"/>
              <a:t>Excitation windings are connect to power grid. These windings are usually in the rotor, but can also be in the stator. Signal windings between 2 </a:t>
            </a:r>
            <a:r>
              <a:rPr lang="en-US" dirty="0" err="1"/>
              <a:t>synchros</a:t>
            </a:r>
            <a:r>
              <a:rPr lang="en-US" dirty="0"/>
              <a:t> are connected via transmission line</a:t>
            </a:r>
          </a:p>
          <a:p>
            <a:pPr marL="0" indent="0">
              <a:buNone/>
            </a:pPr>
            <a:r>
              <a:rPr lang="en-US" dirty="0"/>
              <a:t>1 phase </a:t>
            </a:r>
            <a:r>
              <a:rPr lang="en-US" dirty="0" err="1"/>
              <a:t>selsyn</a:t>
            </a:r>
            <a:r>
              <a:rPr lang="en-US" dirty="0"/>
              <a:t> has 1 excitation winding and 3 signal windings.</a:t>
            </a:r>
          </a:p>
          <a:p>
            <a:pPr marL="0" indent="0">
              <a:buNone/>
            </a:pPr>
            <a:r>
              <a:rPr lang="en-US" dirty="0"/>
              <a:t>3 phase </a:t>
            </a:r>
            <a:r>
              <a:rPr lang="en-US" dirty="0" err="1"/>
              <a:t>selsyn</a:t>
            </a:r>
            <a:r>
              <a:rPr lang="en-US" dirty="0"/>
              <a:t> has at 3 excitation windings and 3 signal windings.</a:t>
            </a:r>
          </a:p>
          <a:p>
            <a:pPr marL="0" indent="0">
              <a:buNone/>
            </a:pPr>
            <a:r>
              <a:rPr lang="en-US" dirty="0"/>
              <a:t>Usually, </a:t>
            </a:r>
            <a:r>
              <a:rPr lang="en-US" dirty="0" err="1"/>
              <a:t>selsyns</a:t>
            </a:r>
            <a:r>
              <a:rPr lang="en-US" dirty="0"/>
              <a:t> have 2 poles to ensure synchronization in one full rotation.</a:t>
            </a:r>
          </a:p>
          <a:p>
            <a:pPr marL="0" indent="0">
              <a:buNone/>
            </a:pPr>
            <a:endParaRPr lang="en-US" dirty="0"/>
          </a:p>
        </p:txBody>
      </p:sp>
      <p:pic>
        <p:nvPicPr>
          <p:cNvPr id="7170" name="Picture 2" descr="Selsyn (Synchro) Motors | AC Motors | Electronics Text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0"/>
            <a:ext cx="71056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lsyn (Synchro) Motors | AC Motors | Electronics Text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4752974"/>
            <a:ext cx="91059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712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Brushes limit the reliability of </a:t>
                </a:r>
                <a:r>
                  <a:rPr lang="en-US" dirty="0" err="1"/>
                  <a:t>selsyns</a:t>
                </a:r>
                <a:r>
                  <a:rPr lang="en-US" dirty="0"/>
                  <a:t>.</a:t>
                </a:r>
              </a:p>
              <a:p>
                <a:pPr marL="0" indent="0">
                  <a:buNone/>
                </a:pPr>
                <a:r>
                  <a:rPr lang="en-US" dirty="0"/>
                  <a:t>If a limited angle is needed (lets say 60</a:t>
                </a:r>
                <a14:m>
                  <m:oMath xmlns:m="http://schemas.openxmlformats.org/officeDocument/2006/math">
                    <m:r>
                      <a:rPr lang="en-US" b="0" i="1" smtClean="0">
                        <a:latin typeface="Cambria Math" panose="02040503050406030204" pitchFamily="18" charset="0"/>
                      </a:rPr>
                      <m:t>°</m:t>
                    </m:r>
                  </m:oMath>
                </a14:m>
                <a:r>
                  <a:rPr lang="en-US" dirty="0"/>
                  <a:t>) brushes can be replaced with flexible wire. </a:t>
                </a:r>
              </a:p>
              <a:p>
                <a:pPr marL="0" indent="0">
                  <a:buNone/>
                </a:pPr>
                <a:r>
                  <a:rPr lang="en-US" dirty="0"/>
                  <a:t>If the rotation needs to be continuous, </a:t>
                </a:r>
                <a:r>
                  <a:rPr lang="en-US" dirty="0" err="1"/>
                  <a:t>brusheles</a:t>
                </a:r>
                <a:r>
                  <a:rPr lang="en-US" dirty="0"/>
                  <a:t> </a:t>
                </a:r>
                <a:r>
                  <a:rPr lang="en-US" dirty="0" err="1"/>
                  <a:t>selsyns</a:t>
                </a:r>
                <a:r>
                  <a:rPr lang="en-US" dirty="0"/>
                  <a:t> are used</a:t>
                </a:r>
              </a:p>
              <a:p>
                <a:pPr marL="0" indent="0">
                  <a:buNone/>
                </a:pPr>
                <a:r>
                  <a:rPr lang="en-US" dirty="0"/>
                  <a:t> for high accuracy operations. </a:t>
                </a:r>
                <a:r>
                  <a:rPr lang="en-US" dirty="0" err="1"/>
                  <a:t>Brusheless</a:t>
                </a:r>
                <a:r>
                  <a:rPr lang="en-US" dirty="0"/>
                  <a:t> </a:t>
                </a:r>
                <a:r>
                  <a:rPr lang="en-US" dirty="0" err="1"/>
                  <a:t>selsyns</a:t>
                </a:r>
                <a:r>
                  <a:rPr lang="en-US" dirty="0"/>
                  <a:t> use variable reluctance rotor to direct the magnetic flux.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855"/>
                </a:stretch>
              </a:blipFill>
            </p:spPr>
            <p:txBody>
              <a:bodyPr/>
              <a:lstStyle/>
              <a:p>
                <a:r>
                  <a:rPr lang="en-US">
                    <a:noFill/>
                  </a:rPr>
                  <a:t> </a:t>
                </a:r>
              </a:p>
            </p:txBody>
          </p:sp>
        </mc:Fallback>
      </mc:AlternateContent>
      <p:pic>
        <p:nvPicPr>
          <p:cNvPr id="7170" name="Picture 2" descr="Selsyn (Synchro) Motors | AC Motors | Electronics Text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0"/>
            <a:ext cx="71056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lsyn (Synchro) Motors | AC Motors | Electronics Textboo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7900" y="4752974"/>
            <a:ext cx="9105900" cy="21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9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Half step</a:t>
            </a:r>
          </a:p>
        </p:txBody>
      </p:sp>
      <p:pic>
        <p:nvPicPr>
          <p:cNvPr id="4"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74" y="1955432"/>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043159" y="2773050"/>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 name="Group 5"/>
          <p:cNvGrpSpPr/>
          <p:nvPr/>
        </p:nvGrpSpPr>
        <p:grpSpPr>
          <a:xfrm rot="2700000">
            <a:off x="2193333" y="2832666"/>
            <a:ext cx="181129" cy="362253"/>
            <a:chOff x="6754483" y="560717"/>
            <a:chExt cx="146649" cy="293298"/>
          </a:xfrm>
        </p:grpSpPr>
        <p:sp>
          <p:nvSpPr>
            <p:cNvPr id="7" name="Rectangle 6"/>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9" name="Group 8"/>
          <p:cNvGrpSpPr/>
          <p:nvPr/>
        </p:nvGrpSpPr>
        <p:grpSpPr>
          <a:xfrm rot="5400000">
            <a:off x="1631085" y="2830286"/>
            <a:ext cx="181129" cy="362253"/>
            <a:chOff x="1784929" y="2430424"/>
            <a:chExt cx="181129" cy="362253"/>
          </a:xfrm>
        </p:grpSpPr>
        <p:sp>
          <p:nvSpPr>
            <p:cNvPr id="10" name="Rectangle 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392" y="1900767"/>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4921777" y="2718385"/>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rot="5400000">
            <a:off x="5071951" y="2778001"/>
            <a:ext cx="181129" cy="362253"/>
            <a:chOff x="6754483" y="560717"/>
            <a:chExt cx="146649" cy="293298"/>
          </a:xfrm>
        </p:grpSpPr>
        <p:sp>
          <p:nvSpPr>
            <p:cNvPr id="15" name="Rectangle 14"/>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7" name="Group 16"/>
          <p:cNvGrpSpPr/>
          <p:nvPr/>
        </p:nvGrpSpPr>
        <p:grpSpPr>
          <a:xfrm rot="5400000">
            <a:off x="4545027" y="2775436"/>
            <a:ext cx="181129" cy="362253"/>
            <a:chOff x="2468503" y="2582905"/>
            <a:chExt cx="181129" cy="362253"/>
          </a:xfrm>
        </p:grpSpPr>
        <p:sp>
          <p:nvSpPr>
            <p:cNvPr id="18" name="Rectangle 17"/>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1" name="TextBox 20"/>
          <p:cNvSpPr txBox="1"/>
          <p:nvPr/>
        </p:nvSpPr>
        <p:spPr>
          <a:xfrm>
            <a:off x="411736" y="1902949"/>
            <a:ext cx="301686" cy="369332"/>
          </a:xfrm>
          <a:prstGeom prst="rect">
            <a:avLst/>
          </a:prstGeom>
          <a:noFill/>
        </p:spPr>
        <p:txBody>
          <a:bodyPr wrap="none" rtlCol="0">
            <a:spAutoFit/>
          </a:bodyPr>
          <a:lstStyle/>
          <a:p>
            <a:r>
              <a:rPr lang="en-US" dirty="0"/>
              <a:t>1</a:t>
            </a:r>
          </a:p>
        </p:txBody>
      </p:sp>
      <p:grpSp>
        <p:nvGrpSpPr>
          <p:cNvPr id="22" name="Group 21"/>
          <p:cNvGrpSpPr/>
          <p:nvPr/>
        </p:nvGrpSpPr>
        <p:grpSpPr>
          <a:xfrm rot="5400000">
            <a:off x="2744417" y="2817510"/>
            <a:ext cx="181129" cy="362253"/>
            <a:chOff x="1784929" y="2430424"/>
            <a:chExt cx="181129" cy="362253"/>
          </a:xfrm>
        </p:grpSpPr>
        <p:sp>
          <p:nvSpPr>
            <p:cNvPr id="23" name="Rectangle 2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5" name="Group 24"/>
          <p:cNvGrpSpPr/>
          <p:nvPr/>
        </p:nvGrpSpPr>
        <p:grpSpPr>
          <a:xfrm rot="5400000">
            <a:off x="5639344" y="2783251"/>
            <a:ext cx="181129" cy="362253"/>
            <a:chOff x="1784929" y="2430424"/>
            <a:chExt cx="181129" cy="362253"/>
          </a:xfrm>
        </p:grpSpPr>
        <p:sp>
          <p:nvSpPr>
            <p:cNvPr id="26" name="Rectangle 25"/>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8" name="TextBox 27"/>
          <p:cNvSpPr txBox="1"/>
          <p:nvPr/>
        </p:nvSpPr>
        <p:spPr>
          <a:xfrm flipH="1">
            <a:off x="1721650" y="1797040"/>
            <a:ext cx="290464" cy="369332"/>
          </a:xfrm>
          <a:prstGeom prst="rect">
            <a:avLst/>
          </a:prstGeom>
          <a:noFill/>
        </p:spPr>
        <p:txBody>
          <a:bodyPr wrap="none" rtlCol="0">
            <a:spAutoFit/>
          </a:bodyPr>
          <a:lstStyle/>
          <a:p>
            <a:r>
              <a:rPr lang="en-US" dirty="0"/>
              <a:t>F</a:t>
            </a:r>
          </a:p>
        </p:txBody>
      </p:sp>
      <p:grpSp>
        <p:nvGrpSpPr>
          <p:cNvPr id="29" name="Group 28"/>
          <p:cNvGrpSpPr/>
          <p:nvPr/>
        </p:nvGrpSpPr>
        <p:grpSpPr>
          <a:xfrm>
            <a:off x="2210356" y="3365268"/>
            <a:ext cx="181129" cy="362253"/>
            <a:chOff x="1784929" y="2430424"/>
            <a:chExt cx="181129" cy="362253"/>
          </a:xfrm>
        </p:grpSpPr>
        <p:sp>
          <p:nvSpPr>
            <p:cNvPr id="30" name="Rectangle 2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2" name="Group 31"/>
          <p:cNvGrpSpPr/>
          <p:nvPr/>
        </p:nvGrpSpPr>
        <p:grpSpPr>
          <a:xfrm>
            <a:off x="2188517" y="2283582"/>
            <a:ext cx="181129" cy="362253"/>
            <a:chOff x="1784929" y="2430424"/>
            <a:chExt cx="181129" cy="362253"/>
          </a:xfrm>
        </p:grpSpPr>
        <p:sp>
          <p:nvSpPr>
            <p:cNvPr id="33" name="Rectangle 32"/>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1"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563" y="1928545"/>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p:cNvSpPr/>
          <p:nvPr/>
        </p:nvSpPr>
        <p:spPr>
          <a:xfrm>
            <a:off x="7846948" y="2746163"/>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p:cNvGrpSpPr/>
          <p:nvPr/>
        </p:nvGrpSpPr>
        <p:grpSpPr>
          <a:xfrm rot="8153784">
            <a:off x="7997122" y="2805779"/>
            <a:ext cx="181129" cy="362253"/>
            <a:chOff x="6754483" y="560717"/>
            <a:chExt cx="146649" cy="293298"/>
          </a:xfrm>
        </p:grpSpPr>
        <p:sp>
          <p:nvSpPr>
            <p:cNvPr id="44" name="Rectangle 43"/>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46" name="Group 45"/>
          <p:cNvGrpSpPr/>
          <p:nvPr/>
        </p:nvGrpSpPr>
        <p:grpSpPr>
          <a:xfrm rot="10800000">
            <a:off x="7997124" y="2242681"/>
            <a:ext cx="181129" cy="362253"/>
            <a:chOff x="1784929" y="2430424"/>
            <a:chExt cx="181129" cy="362253"/>
          </a:xfrm>
        </p:grpSpPr>
        <p:sp>
          <p:nvSpPr>
            <p:cNvPr id="47" name="Rectangle 46"/>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9" name="Picture 2" descr="Stepper Motor - Electrical Art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181" y="1873880"/>
            <a:ext cx="2878618" cy="2366432"/>
          </a:xfrm>
          <a:prstGeom prst="rect">
            <a:avLst/>
          </a:prstGeom>
          <a:noFill/>
          <a:extLst>
            <a:ext uri="{909E8E84-426E-40DD-AFC4-6F175D3DCCD1}">
              <a14:hiddenFill xmlns:a14="http://schemas.microsoft.com/office/drawing/2010/main">
                <a:solidFill>
                  <a:srgbClr val="FFFFFF"/>
                </a:solidFill>
              </a14:hiddenFill>
            </a:ext>
          </a:extLst>
        </p:spPr>
      </p:pic>
      <p:sp>
        <p:nvSpPr>
          <p:cNvPr id="50" name="Oval 49"/>
          <p:cNvSpPr/>
          <p:nvPr/>
        </p:nvSpPr>
        <p:spPr>
          <a:xfrm>
            <a:off x="10725566" y="2691498"/>
            <a:ext cx="481482" cy="48148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p:cNvGrpSpPr/>
          <p:nvPr/>
        </p:nvGrpSpPr>
        <p:grpSpPr>
          <a:xfrm rot="10800000">
            <a:off x="10875740" y="2751114"/>
            <a:ext cx="181129" cy="362253"/>
            <a:chOff x="6754483" y="560717"/>
            <a:chExt cx="146649" cy="293298"/>
          </a:xfrm>
        </p:grpSpPr>
        <p:sp>
          <p:nvSpPr>
            <p:cNvPr id="52" name="Rectangle 51"/>
            <p:cNvSpPr/>
            <p:nvPr/>
          </p:nvSpPr>
          <p:spPr>
            <a:xfrm>
              <a:off x="6754483" y="560717"/>
              <a:ext cx="146649" cy="14664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Rectangle 52"/>
            <p:cNvSpPr/>
            <p:nvPr/>
          </p:nvSpPr>
          <p:spPr>
            <a:xfrm>
              <a:off x="6754483" y="707366"/>
              <a:ext cx="146649" cy="146649"/>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54" name="Group 53"/>
          <p:cNvGrpSpPr/>
          <p:nvPr/>
        </p:nvGrpSpPr>
        <p:grpSpPr>
          <a:xfrm rot="10800000">
            <a:off x="10875742" y="2183636"/>
            <a:ext cx="181129" cy="362253"/>
            <a:chOff x="2468503" y="2582905"/>
            <a:chExt cx="181129" cy="362253"/>
          </a:xfrm>
        </p:grpSpPr>
        <p:sp>
          <p:nvSpPr>
            <p:cNvPr id="55" name="Rectangle 54"/>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8" name="TextBox 57"/>
          <p:cNvSpPr txBox="1"/>
          <p:nvPr/>
        </p:nvSpPr>
        <p:spPr>
          <a:xfrm>
            <a:off x="4054790" y="1861406"/>
            <a:ext cx="301686" cy="369332"/>
          </a:xfrm>
          <a:prstGeom prst="rect">
            <a:avLst/>
          </a:prstGeom>
          <a:noFill/>
        </p:spPr>
        <p:txBody>
          <a:bodyPr wrap="none" rtlCol="0">
            <a:spAutoFit/>
          </a:bodyPr>
          <a:lstStyle/>
          <a:p>
            <a:r>
              <a:rPr lang="en-US" dirty="0"/>
              <a:t>2</a:t>
            </a:r>
          </a:p>
        </p:txBody>
      </p:sp>
      <p:grpSp>
        <p:nvGrpSpPr>
          <p:cNvPr id="59" name="Group 58"/>
          <p:cNvGrpSpPr/>
          <p:nvPr/>
        </p:nvGrpSpPr>
        <p:grpSpPr>
          <a:xfrm rot="10800000">
            <a:off x="7981478" y="3333763"/>
            <a:ext cx="181129" cy="362253"/>
            <a:chOff x="1784929" y="2430424"/>
            <a:chExt cx="181129" cy="362253"/>
          </a:xfrm>
        </p:grpSpPr>
        <p:sp>
          <p:nvSpPr>
            <p:cNvPr id="60" name="Rectangle 59"/>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Rectangle 60"/>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62" name="Group 61"/>
          <p:cNvGrpSpPr/>
          <p:nvPr/>
        </p:nvGrpSpPr>
        <p:grpSpPr>
          <a:xfrm rot="10800000">
            <a:off x="10875739" y="3299662"/>
            <a:ext cx="181129" cy="362253"/>
            <a:chOff x="2468503" y="2582905"/>
            <a:chExt cx="181129" cy="362253"/>
          </a:xfrm>
        </p:grpSpPr>
        <p:sp>
          <p:nvSpPr>
            <p:cNvPr id="63" name="Rectangle 62"/>
            <p:cNvSpPr/>
            <p:nvPr/>
          </p:nvSpPr>
          <p:spPr>
            <a:xfrm>
              <a:off x="2468503" y="2582905"/>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Rectangle 63"/>
            <p:cNvSpPr/>
            <p:nvPr/>
          </p:nvSpPr>
          <p:spPr>
            <a:xfrm>
              <a:off x="2468503" y="2764032"/>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65" name="Straight Arrow Connector 64"/>
          <p:cNvCxnSpPr/>
          <p:nvPr/>
        </p:nvCxnSpPr>
        <p:spPr>
          <a:xfrm flipV="1">
            <a:off x="1357884" y="1421177"/>
            <a:ext cx="813723" cy="751725"/>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8254218" y="1474460"/>
            <a:ext cx="290464" cy="369332"/>
          </a:xfrm>
          <a:prstGeom prst="rect">
            <a:avLst/>
          </a:prstGeom>
          <a:noFill/>
        </p:spPr>
        <p:txBody>
          <a:bodyPr wrap="none" rtlCol="0">
            <a:spAutoFit/>
          </a:bodyPr>
          <a:lstStyle/>
          <a:p>
            <a:r>
              <a:rPr lang="en-US" dirty="0"/>
              <a:t>F</a:t>
            </a:r>
          </a:p>
        </p:txBody>
      </p:sp>
      <p:grpSp>
        <p:nvGrpSpPr>
          <p:cNvPr id="67" name="Group 66"/>
          <p:cNvGrpSpPr/>
          <p:nvPr/>
        </p:nvGrpSpPr>
        <p:grpSpPr>
          <a:xfrm rot="5400000">
            <a:off x="7432060" y="2812896"/>
            <a:ext cx="181129" cy="362253"/>
            <a:chOff x="1784929" y="2430424"/>
            <a:chExt cx="181129" cy="362253"/>
          </a:xfrm>
        </p:grpSpPr>
        <p:sp>
          <p:nvSpPr>
            <p:cNvPr id="68" name="Rectangle 67"/>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Rectangle 68"/>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70" name="Group 69"/>
          <p:cNvGrpSpPr/>
          <p:nvPr/>
        </p:nvGrpSpPr>
        <p:grpSpPr>
          <a:xfrm rot="5400000">
            <a:off x="8545392" y="2800120"/>
            <a:ext cx="181129" cy="362253"/>
            <a:chOff x="1784929" y="2430424"/>
            <a:chExt cx="181129" cy="362253"/>
          </a:xfrm>
        </p:grpSpPr>
        <p:sp>
          <p:nvSpPr>
            <p:cNvPr id="71" name="Rectangle 70"/>
            <p:cNvSpPr/>
            <p:nvPr/>
          </p:nvSpPr>
          <p:spPr>
            <a:xfrm>
              <a:off x="1784929" y="2430424"/>
              <a:ext cx="181129" cy="181126"/>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p:cNvSpPr/>
            <p:nvPr/>
          </p:nvSpPr>
          <p:spPr>
            <a:xfrm>
              <a:off x="1784929" y="2611551"/>
              <a:ext cx="181129" cy="181126"/>
            </a:xfrm>
            <a:prstGeom prst="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87" name="Straight Arrow Connector 86"/>
          <p:cNvCxnSpPr/>
          <p:nvPr/>
        </p:nvCxnSpPr>
        <p:spPr>
          <a:xfrm>
            <a:off x="4841665" y="1983143"/>
            <a:ext cx="766751"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7864583" y="1475328"/>
            <a:ext cx="832103" cy="86699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6493934" y="1900767"/>
            <a:ext cx="301686" cy="369332"/>
          </a:xfrm>
          <a:prstGeom prst="rect">
            <a:avLst/>
          </a:prstGeom>
          <a:noFill/>
        </p:spPr>
        <p:txBody>
          <a:bodyPr wrap="none" rtlCol="0">
            <a:spAutoFit/>
          </a:bodyPr>
          <a:lstStyle/>
          <a:p>
            <a:r>
              <a:rPr lang="en-US" dirty="0"/>
              <a:t>3</a:t>
            </a:r>
          </a:p>
        </p:txBody>
      </p:sp>
      <p:sp>
        <p:nvSpPr>
          <p:cNvPr id="91" name="TextBox 90"/>
          <p:cNvSpPr txBox="1"/>
          <p:nvPr/>
        </p:nvSpPr>
        <p:spPr>
          <a:xfrm>
            <a:off x="9400625" y="1873349"/>
            <a:ext cx="301686" cy="369332"/>
          </a:xfrm>
          <a:prstGeom prst="rect">
            <a:avLst/>
          </a:prstGeom>
          <a:noFill/>
        </p:spPr>
        <p:txBody>
          <a:bodyPr wrap="none" rtlCol="0">
            <a:spAutoFit/>
          </a:bodyPr>
          <a:lstStyle/>
          <a:p>
            <a:r>
              <a:rPr lang="en-US" dirty="0"/>
              <a:t>4</a:t>
            </a:r>
          </a:p>
        </p:txBody>
      </p:sp>
      <p:sp>
        <p:nvSpPr>
          <p:cNvPr id="92" name="TextBox 91"/>
          <p:cNvSpPr txBox="1"/>
          <p:nvPr/>
        </p:nvSpPr>
        <p:spPr>
          <a:xfrm>
            <a:off x="5079844" y="1618839"/>
            <a:ext cx="290464" cy="369332"/>
          </a:xfrm>
          <a:prstGeom prst="rect">
            <a:avLst/>
          </a:prstGeom>
          <a:noFill/>
        </p:spPr>
        <p:txBody>
          <a:bodyPr wrap="none" rtlCol="0">
            <a:spAutoFit/>
          </a:bodyPr>
          <a:lstStyle/>
          <a:p>
            <a:r>
              <a:rPr lang="en-US" dirty="0"/>
              <a:t>F</a:t>
            </a:r>
          </a:p>
        </p:txBody>
      </p:sp>
      <p:cxnSp>
        <p:nvCxnSpPr>
          <p:cNvPr id="93" name="Straight Arrow Connector 92"/>
          <p:cNvCxnSpPr/>
          <p:nvPr/>
        </p:nvCxnSpPr>
        <p:spPr>
          <a:xfrm rot="5400000">
            <a:off x="9767739" y="1711681"/>
            <a:ext cx="766751"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
        <p:nvSpPr>
          <p:cNvPr id="94" name="TextBox 93"/>
          <p:cNvSpPr txBox="1"/>
          <p:nvPr/>
        </p:nvSpPr>
        <p:spPr>
          <a:xfrm>
            <a:off x="10297319" y="1426396"/>
            <a:ext cx="290464" cy="369332"/>
          </a:xfrm>
          <a:prstGeom prst="rect">
            <a:avLst/>
          </a:prstGeom>
          <a:noFill/>
        </p:spPr>
        <p:txBody>
          <a:bodyPr wrap="none" rtlCol="0">
            <a:spAutoFit/>
          </a:bodyPr>
          <a:lstStyle/>
          <a:p>
            <a:r>
              <a:rPr lang="en-US" dirty="0"/>
              <a:t>F</a:t>
            </a:r>
          </a:p>
        </p:txBody>
      </p:sp>
    </p:spTree>
    <p:extLst>
      <p:ext uri="{BB962C8B-B14F-4D97-AF65-F5344CB8AC3E}">
        <p14:creationId xmlns:p14="http://schemas.microsoft.com/office/powerpoint/2010/main" val="2397595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a:t>
            </a:r>
          </a:p>
        </p:txBody>
      </p:sp>
      <p:sp>
        <p:nvSpPr>
          <p:cNvPr id="3" name="Content Placeholder 2"/>
          <p:cNvSpPr>
            <a:spLocks noGrp="1"/>
          </p:cNvSpPr>
          <p:nvPr>
            <p:ph idx="1"/>
          </p:nvPr>
        </p:nvSpPr>
        <p:spPr>
          <a:xfrm>
            <a:off x="838200" y="1825625"/>
            <a:ext cx="6350000" cy="4351338"/>
          </a:xfrm>
        </p:spPr>
        <p:txBody>
          <a:bodyPr/>
          <a:lstStyle/>
          <a:p>
            <a:pPr marL="0" indent="0">
              <a:buNone/>
            </a:pPr>
            <a:r>
              <a:rPr lang="en-US" dirty="0"/>
              <a:t>3 phase </a:t>
            </a:r>
            <a:r>
              <a:rPr lang="en-US" dirty="0" err="1"/>
              <a:t>selsyns</a:t>
            </a:r>
            <a:r>
              <a:rPr lang="en-US" dirty="0"/>
              <a:t> are used as electric shaft, where a synchronous rotation is needed at both ends.  For example to move indicators at large distances.</a:t>
            </a:r>
          </a:p>
          <a:p>
            <a:pPr marL="0" indent="0">
              <a:buNone/>
            </a:pPr>
            <a:r>
              <a:rPr lang="en-US" dirty="0"/>
              <a:t>Single phase </a:t>
            </a:r>
            <a:r>
              <a:rPr lang="en-US" dirty="0" err="1"/>
              <a:t>selsyns</a:t>
            </a:r>
            <a:r>
              <a:rPr lang="en-US" dirty="0"/>
              <a:t> are essentially resolvers (later about those).</a:t>
            </a:r>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200" y="1825625"/>
            <a:ext cx="4572000" cy="3429000"/>
          </a:xfrm>
          <a:prstGeom prst="rect">
            <a:avLst/>
          </a:prstGeom>
        </p:spPr>
      </p:pic>
    </p:spTree>
    <p:extLst>
      <p:ext uri="{BB962C8B-B14F-4D97-AF65-F5344CB8AC3E}">
        <p14:creationId xmlns:p14="http://schemas.microsoft.com/office/powerpoint/2010/main" val="2175853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a:t>
            </a:r>
          </a:p>
        </p:txBody>
      </p:sp>
      <p:sp>
        <p:nvSpPr>
          <p:cNvPr id="3" name="Content Placeholder 2"/>
          <p:cNvSpPr>
            <a:spLocks noGrp="1"/>
          </p:cNvSpPr>
          <p:nvPr>
            <p:ph idx="1"/>
          </p:nvPr>
        </p:nvSpPr>
        <p:spPr>
          <a:xfrm>
            <a:off x="838200" y="1825625"/>
            <a:ext cx="6350000" cy="4351338"/>
          </a:xfrm>
        </p:spPr>
        <p:txBody>
          <a:bodyPr>
            <a:normAutofit lnSpcReduction="10000"/>
          </a:bodyPr>
          <a:lstStyle/>
          <a:p>
            <a:pPr marL="0" indent="0">
              <a:buNone/>
            </a:pPr>
            <a:r>
              <a:rPr lang="en-US" dirty="0"/>
              <a:t>There are two types of synchro systems: torque systems and control systems.</a:t>
            </a:r>
          </a:p>
          <a:p>
            <a:r>
              <a:rPr lang="en-US" dirty="0"/>
              <a:t>In a torque system, a synchro will provide a low-power mechanical output sufficient to position an indicating device, actuate a sensitive switch or move light loads without power amplification. In simpler terms, a torque synchro system is a system in which the transmitted signal does the usable work. In such a system, accuracy on the order of one degree is attainable.</a:t>
            </a:r>
          </a:p>
          <a:p>
            <a:pPr marL="0" indent="0">
              <a:buNone/>
            </a:pPr>
            <a:endParaRPr lang="en-US" dirty="0"/>
          </a:p>
          <a:p>
            <a:pPr marL="0" indent="0">
              <a:buNone/>
            </a:pPr>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8200" y="1825625"/>
            <a:ext cx="4572000" cy="3429000"/>
          </a:xfrm>
          <a:prstGeom prst="rect">
            <a:avLst/>
          </a:prstGeom>
        </p:spPr>
      </p:pic>
    </p:spTree>
    <p:extLst>
      <p:ext uri="{BB962C8B-B14F-4D97-AF65-F5344CB8AC3E}">
        <p14:creationId xmlns:p14="http://schemas.microsoft.com/office/powerpoint/2010/main" val="2707319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Uses</a:t>
            </a:r>
          </a:p>
        </p:txBody>
      </p:sp>
      <p:sp>
        <p:nvSpPr>
          <p:cNvPr id="3" name="Content Placeholder 2"/>
          <p:cNvSpPr>
            <a:spLocks noGrp="1"/>
          </p:cNvSpPr>
          <p:nvPr>
            <p:ph idx="1"/>
          </p:nvPr>
        </p:nvSpPr>
        <p:spPr/>
        <p:txBody>
          <a:bodyPr>
            <a:normAutofit lnSpcReduction="10000"/>
          </a:bodyPr>
          <a:lstStyle/>
          <a:p>
            <a:r>
              <a:rPr lang="en-US" dirty="0"/>
              <a:t>In a control system, a synchro will provide a voltage for conversion to torque through an amplifier and a servomotor. Control type </a:t>
            </a:r>
            <a:r>
              <a:rPr lang="en-US" dirty="0" err="1"/>
              <a:t>synchros</a:t>
            </a:r>
            <a:r>
              <a:rPr lang="en-US" dirty="0"/>
              <a:t> are used in applications that require large torques or high accuracy such as follow-up links and error detectors in servo, automatic control systems (such as an autopilot system). In simpler terms, a control synchro system is a system in which the transmitted signal controls a source of power which does the usable work.</a:t>
            </a:r>
          </a:p>
          <a:p>
            <a:r>
              <a:rPr lang="en-US" dirty="0"/>
              <a:t>Quite often, one system will perform both torque and control functions. Individual units are designed for use in either torque or control systems. Some torque units can be used as control units, but control units cannot replace torque units.</a:t>
            </a:r>
          </a:p>
          <a:p>
            <a:endParaRPr lang="en-US" dirty="0"/>
          </a:p>
        </p:txBody>
      </p:sp>
    </p:spTree>
    <p:extLst>
      <p:ext uri="{BB962C8B-B14F-4D97-AF65-F5344CB8AC3E}">
        <p14:creationId xmlns:p14="http://schemas.microsoft.com/office/powerpoint/2010/main" val="1132634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principle:  1 phase </a:t>
            </a:r>
          </a:p>
        </p:txBody>
      </p:sp>
      <p:pic>
        <p:nvPicPr>
          <p:cNvPr id="8194" name="Picture 2" descr="https://upload.wikimedia.org/wikipedia/commons/0/05/Synchro.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966200" y="1603932"/>
            <a:ext cx="2997200" cy="27441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Selsyn (Synchro) Motors | AC Motors | Electronics Text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4752974"/>
            <a:ext cx="9105900" cy="21050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200" y="1650421"/>
            <a:ext cx="8128000" cy="3477875"/>
          </a:xfrm>
          <a:prstGeom prst="rect">
            <a:avLst/>
          </a:prstGeom>
          <a:noFill/>
        </p:spPr>
        <p:txBody>
          <a:bodyPr wrap="square" rtlCol="0">
            <a:spAutoFit/>
          </a:bodyPr>
          <a:lstStyle/>
          <a:p>
            <a:r>
              <a:rPr lang="en-US" sz="2000" dirty="0"/>
              <a:t>AC is supplied to the rotor coil. This current creates MF that crosses the signal windings in the stator. Since the angle is different, the induced EMF will have different amplitude in each winding. </a:t>
            </a:r>
          </a:p>
          <a:p>
            <a:endParaRPr lang="en-US" sz="2000" dirty="0"/>
          </a:p>
          <a:p>
            <a:r>
              <a:rPr lang="en-US" sz="2000" dirty="0"/>
              <a:t>Signal windings are connected between 2 </a:t>
            </a:r>
            <a:r>
              <a:rPr lang="en-US" sz="2000" dirty="0" err="1"/>
              <a:t>selsyns</a:t>
            </a:r>
            <a:r>
              <a:rPr lang="en-US" sz="2000" dirty="0"/>
              <a:t>. The EMF in </a:t>
            </a:r>
            <a:r>
              <a:rPr lang="en-US" sz="2000" dirty="0" err="1"/>
              <a:t>selsyn</a:t>
            </a:r>
            <a:r>
              <a:rPr lang="en-US" sz="2000" dirty="0"/>
              <a:t> 1 creates current in each winding with the same ratio as EMF. This current passes to </a:t>
            </a:r>
            <a:r>
              <a:rPr lang="en-US" sz="2000" dirty="0" err="1"/>
              <a:t>Selsyn</a:t>
            </a:r>
            <a:r>
              <a:rPr lang="en-US" sz="2000" dirty="0"/>
              <a:t> 2 and creates a MMF in the same direction as in Selsyn1. The rotor experiences torque if its MF is not aligned with the stator MMF. So the rotor synchronizes its position to 0 torque position. When this happens, both excitation coils are producing opposite EMF’s and no current flows in the transmission line.</a:t>
            </a:r>
          </a:p>
        </p:txBody>
      </p:sp>
    </p:spTree>
    <p:extLst>
      <p:ext uri="{BB962C8B-B14F-4D97-AF65-F5344CB8AC3E}">
        <p14:creationId xmlns:p14="http://schemas.microsoft.com/office/powerpoint/2010/main" val="3763185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do math</a:t>
            </a:r>
          </a:p>
        </p:txBody>
      </p:sp>
      <mc:AlternateContent xmlns:mc="http://schemas.openxmlformats.org/markup-compatibility/2006" xmlns:a14="http://schemas.microsoft.com/office/drawing/2010/main">
        <mc:Choice Requires="a14">
          <p:sp>
            <p:nvSpPr>
              <p:cNvPr id="5" name="TextBox 4"/>
              <p:cNvSpPr txBox="1"/>
              <p:nvPr/>
            </p:nvSpPr>
            <p:spPr>
              <a:xfrm>
                <a:off x="838201" y="1476375"/>
                <a:ext cx="5905500" cy="5078313"/>
              </a:xfrm>
              <a:prstGeom prst="rect">
                <a:avLst/>
              </a:prstGeom>
              <a:noFill/>
            </p:spPr>
            <p:txBody>
              <a:bodyPr wrap="square" rtlCol="0">
                <a:spAutoFit/>
              </a:bodyPr>
              <a:lstStyle/>
              <a:p>
                <a:r>
                  <a:rPr lang="en-US" dirty="0"/>
                  <a:t>When excitation coil is aligned with one of the signal coils </a:t>
                </a:r>
                <a:r>
                  <a:rPr lang="en-US" dirty="0" err="1"/>
                  <a:t>rms</a:t>
                </a:r>
                <a:r>
                  <a:rPr lang="en-US" dirty="0"/>
                  <a:t> </a:t>
                </a:r>
                <a:r>
                  <a:rPr lang="en-US" dirty="0" err="1"/>
                  <a:t>emf</a:t>
                </a:r>
                <a:r>
                  <a:rPr lang="en-US" dirty="0"/>
                  <a:t> will be</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𝑎</m:t>
                          </m:r>
                        </m:sub>
                      </m:sSub>
                      <m:r>
                        <a:rPr lang="en-US" b="0" i="1" smtClean="0">
                          <a:latin typeface="Cambria Math" panose="02040503050406030204" pitchFamily="18" charset="0"/>
                        </a:rPr>
                        <m:t>=4.44 </m:t>
                      </m:r>
                      <m:r>
                        <a:rPr lang="en-US" b="0" i="1" smtClean="0">
                          <a:latin typeface="Cambria Math" panose="02040503050406030204" pitchFamily="18" charset="0"/>
                        </a:rPr>
                        <m:t>𝑁𝑓</m:t>
                      </m:r>
                      <m:r>
                        <m:rPr>
                          <m:sty m:val="p"/>
                        </m:rPr>
                        <a:rPr lang="en-US" b="0" i="0" smtClean="0">
                          <a:latin typeface="Cambria Math" panose="02040503050406030204" pitchFamily="18" charset="0"/>
                        </a:rPr>
                        <m:t>Φ</m:t>
                      </m:r>
                    </m:oMath>
                  </m:oMathPara>
                </a14:m>
                <a:endParaRPr lang="en-US" b="0" dirty="0"/>
              </a:p>
              <a:p>
                <a:r>
                  <a:rPr lang="en-US" dirty="0"/>
                  <a:t>Now if there is an angle:</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𝜀</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𝑎</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𝐷</m:t>
                              </m:r>
                            </m:sub>
                          </m:sSub>
                        </m:e>
                      </m:func>
                    </m:oMath>
                  </m:oMathPara>
                </a14:m>
                <a:endParaRPr lang="en-US" dirty="0"/>
              </a:p>
              <a:p>
                <a:r>
                  <a:rPr lang="en-US" dirty="0"/>
                  <a:t>Since the coils are offset by </a:t>
                </a:r>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𝜋</m:t>
                    </m:r>
                    <m:r>
                      <a:rPr lang="en-US" b="0" i="1" smtClean="0">
                        <a:latin typeface="Cambria Math" panose="02040503050406030204" pitchFamily="18" charset="0"/>
                      </a:rPr>
                      <m:t>/3</m:t>
                    </m:r>
                  </m:oMath>
                </a14:m>
                <a:r>
                  <a:rPr lang="en-US" dirty="0"/>
                  <a:t>, we get in each transmitter coil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2</m:t>
                          </m:r>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3</m:t>
                          </m:r>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a:p>
                <a:r>
                  <a:rPr lang="en-US" dirty="0"/>
                  <a:t>Similarly in the receiver</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1</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𝑟</m:t>
                              </m:r>
                            </m:sub>
                          </m:sSub>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𝑟</m:t>
                              </m:r>
                            </m:sub>
                          </m:sSub>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3</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𝑟</m:t>
                              </m:r>
                            </m:sub>
                          </m:sSub>
                          <m:r>
                            <a:rPr lang="en-US" i="1">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a:p>
                <a:r>
                  <a:rPr lang="en-US" dirty="0"/>
                  <a:t>Voltage between the receiver and the transmitter</a:t>
                </a:r>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1</m:t>
                          </m:r>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1</m:t>
                          </m:r>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e>
                      </m:fun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e>
                      </m:func>
                    </m:oMath>
                  </m:oMathPara>
                </a14:m>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2</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2</m:t>
                          </m:r>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/3)</m:t>
                          </m:r>
                        </m:e>
                      </m:func>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r>
                            <a:rPr lang="en-US" i="1">
                              <a:latin typeface="Cambria Math" panose="02040503050406030204" pitchFamily="18" charset="0"/>
                            </a:rPr>
                            <m:t>−2</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3</m:t>
                          </m:r>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3</m:t>
                          </m:r>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/3)</m:t>
                          </m:r>
                        </m:e>
                      </m:func>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𝜋</m:t>
                          </m:r>
                          <m:r>
                            <a:rPr lang="en-US" i="1">
                              <a:latin typeface="Cambria Math" panose="02040503050406030204" pitchFamily="18" charset="0"/>
                            </a:rPr>
                            <m:t>/3)</m:t>
                          </m:r>
                        </m:e>
                      </m:func>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38201" y="1476375"/>
                <a:ext cx="5905500" cy="5078313"/>
              </a:xfrm>
              <a:prstGeom prst="rect">
                <a:avLst/>
              </a:prstGeom>
              <a:blipFill>
                <a:blip r:embed="rId2"/>
                <a:stretch>
                  <a:fillRect l="-930" t="-600" r="-310" b="-1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962775" y="255142"/>
                <a:ext cx="4791075" cy="4702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cos</m:t>
                          </m:r>
                        </m:fName>
                        <m:e>
                          <m:r>
                            <m:rPr>
                              <m:sty m:val="p"/>
                            </m:rPr>
                            <a:rPr lang="en-US" b="0" i="0" smtClean="0">
                              <a:solidFill>
                                <a:srgbClr val="FF0000"/>
                              </a:solidFill>
                              <a:latin typeface="Cambria Math" panose="02040503050406030204" pitchFamily="18" charset="0"/>
                            </a:rPr>
                            <m:t>Θ</m:t>
                          </m:r>
                        </m:e>
                      </m:func>
                      <m:r>
                        <a:rPr lang="en-US" b="0" i="1" smtClean="0">
                          <a:solidFill>
                            <a:srgbClr val="FF0000"/>
                          </a:solidFill>
                          <a:latin typeface="Cambria Math" panose="02040503050406030204" pitchFamily="18" charset="0"/>
                        </a:rPr>
                        <m:t>−</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cos</m:t>
                          </m:r>
                        </m:fName>
                        <m:e>
                          <m:r>
                            <m:rPr>
                              <m:sty m:val="p"/>
                            </m:rPr>
                            <a:rPr lang="en-US" b="0" i="0" smtClean="0">
                              <a:solidFill>
                                <a:srgbClr val="FF0000"/>
                              </a:solidFill>
                              <a:latin typeface="Cambria Math" panose="02040503050406030204" pitchFamily="18" charset="0"/>
                            </a:rPr>
                            <m:t>Φ</m:t>
                          </m:r>
                          <m:r>
                            <a:rPr lang="en-US" b="0" i="1" smtClean="0">
                              <a:solidFill>
                                <a:srgbClr val="FF0000"/>
                              </a:solidFill>
                              <a:latin typeface="Cambria Math" panose="02040503050406030204" pitchFamily="18" charset="0"/>
                            </a:rPr>
                            <m:t>=2</m:t>
                          </m:r>
                          <m:func>
                            <m:funcPr>
                              <m:ctrlPr>
                                <a:rPr lang="en-US" b="0" i="1" smtClean="0">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sin</m:t>
                              </m:r>
                            </m:fName>
                            <m:e>
                              <m:d>
                                <m:dPr>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m:rPr>
                                          <m:sty m:val="p"/>
                                        </m:rPr>
                                        <a:rPr lang="en-US" b="0" i="0" smtClean="0">
                                          <a:solidFill>
                                            <a:srgbClr val="FF0000"/>
                                          </a:solidFill>
                                          <a:latin typeface="Cambria Math" panose="02040503050406030204" pitchFamily="18" charset="0"/>
                                        </a:rPr>
                                        <m:t>Θ</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𝜙</m:t>
                                      </m:r>
                                    </m:num>
                                    <m:den>
                                      <m:r>
                                        <a:rPr lang="en-US" b="0" i="1" smtClean="0">
                                          <a:solidFill>
                                            <a:srgbClr val="FF0000"/>
                                          </a:solidFill>
                                          <a:latin typeface="Cambria Math" panose="02040503050406030204" pitchFamily="18" charset="0"/>
                                        </a:rPr>
                                        <m:t>2</m:t>
                                      </m:r>
                                    </m:den>
                                  </m:f>
                                </m:e>
                              </m:d>
                              <m:func>
                                <m:funcPr>
                                  <m:ctrlPr>
                                    <a:rPr lang="en-US" i="1">
                                      <a:solidFill>
                                        <a:srgbClr val="FF0000"/>
                                      </a:solidFill>
                                      <a:latin typeface="Cambria Math" panose="02040503050406030204" pitchFamily="18" charset="0"/>
                                    </a:rPr>
                                  </m:ctrlPr>
                                </m:funcPr>
                                <m:fName>
                                  <m:r>
                                    <m:rPr>
                                      <m:sty m:val="p"/>
                                    </m:rPr>
                                    <a:rPr lang="en-US" b="0" i="0" smtClean="0">
                                      <a:solidFill>
                                        <a:srgbClr val="FF0000"/>
                                      </a:solidFill>
                                      <a:latin typeface="Cambria Math" panose="02040503050406030204" pitchFamily="18" charset="0"/>
                                    </a:rPr>
                                    <m:t>sin</m:t>
                                  </m:r>
                                </m:fName>
                                <m:e>
                                  <m:d>
                                    <m:dPr>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m:rPr>
                                              <m:sty m:val="p"/>
                                            </m:rPr>
                                            <a:rPr lang="en-US">
                                              <a:solidFill>
                                                <a:srgbClr val="FF0000"/>
                                              </a:solidFill>
                                              <a:latin typeface="Cambria Math" panose="02040503050406030204" pitchFamily="18" charset="0"/>
                                            </a:rPr>
                                            <m:t>Θ</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𝜙</m:t>
                                          </m:r>
                                        </m:num>
                                        <m:den>
                                          <m:r>
                                            <a:rPr lang="en-US" i="1">
                                              <a:solidFill>
                                                <a:srgbClr val="FF0000"/>
                                              </a:solidFill>
                                              <a:latin typeface="Cambria Math" panose="02040503050406030204" pitchFamily="18" charset="0"/>
                                            </a:rPr>
                                            <m:t>2</m:t>
                                          </m:r>
                                        </m:den>
                                      </m:f>
                                    </m:e>
                                  </m:d>
                                </m:e>
                              </m:func>
                            </m:e>
                          </m:func>
                        </m:e>
                      </m:func>
                    </m:oMath>
                  </m:oMathPara>
                </a14:m>
                <a:endParaRPr lang="en-US" dirty="0">
                  <a:solidFill>
                    <a:srgbClr val="FF0000"/>
                  </a:solidFill>
                </a:endParaRPr>
              </a:p>
              <a:p>
                <a:r>
                  <a:rPr lang="en-US" dirty="0"/>
                  <a:t>Now if we say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b="0" i="1" smtClean="0">
                            <a:latin typeface="Cambria Math" panose="02040503050406030204" pitchFamily="18" charset="0"/>
                          </a:rPr>
                          <m:t>𝑟</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b="0" i="0" smtClean="0">
                        <a:latin typeface="Cambria Math" panose="02040503050406030204" pitchFamily="18" charset="0"/>
                      </a:rPr>
                      <m:t>, </m:t>
                    </m:r>
                    <m:r>
                      <m:rPr>
                        <m:sty m:val="p"/>
                      </m:rPr>
                      <a:rPr lang="en-US" b="0" i="0" smtClean="0">
                        <a:latin typeface="Cambria Math" panose="02040503050406030204" pitchFamily="18" charset="0"/>
                      </a:rPr>
                      <m:t>we</m:t>
                    </m:r>
                    <m:r>
                      <a:rPr lang="en-US" b="0" i="0" smtClean="0">
                        <a:latin typeface="Cambria Math" panose="02040503050406030204" pitchFamily="18" charset="0"/>
                      </a:rPr>
                      <m:t> </m:t>
                    </m:r>
                    <m:r>
                      <m:rPr>
                        <m:sty m:val="p"/>
                      </m:rPr>
                      <a:rPr lang="en-US" b="0" i="0" smtClean="0">
                        <a:latin typeface="Cambria Math" panose="02040503050406030204" pitchFamily="18" charset="0"/>
                      </a:rPr>
                      <m:t>can</m:t>
                    </m:r>
                    <m:r>
                      <a:rPr lang="en-US" b="0" i="0" smtClean="0">
                        <a:latin typeface="Cambria Math" panose="02040503050406030204" pitchFamily="18" charset="0"/>
                      </a:rPr>
                      <m:t> </m:t>
                    </m:r>
                    <m:r>
                      <m:rPr>
                        <m:sty m:val="p"/>
                      </m:rPr>
                      <a:rPr lang="en-US" b="0" i="0" smtClean="0">
                        <a:latin typeface="Cambria Math" panose="02040503050406030204" pitchFamily="18" charset="0"/>
                      </a:rPr>
                      <m:t>simplify</m:t>
                    </m:r>
                  </m:oMath>
                </a14:m>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1</m:t>
                          </m:r>
                        </m:sub>
                      </m:sSub>
                      <m:r>
                        <a:rPr lang="en-US" b="0" i="0" smtClean="0">
                          <a:latin typeface="Cambria Math" panose="02040503050406030204" pitchFamily="18" charset="0"/>
                        </a:rPr>
                        <m:t>=</m:t>
                      </m:r>
                      <m:r>
                        <a:rPr lang="en-US" i="1">
                          <a:solidFill>
                            <a:schemeClr val="tx1"/>
                          </a:solidFill>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𝐷</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𝛼</m:t>
                                      </m:r>
                                    </m:e>
                                    <m:sub>
                                      <m:r>
                                        <a:rPr lang="en-US" i="1">
                                          <a:solidFill>
                                            <a:schemeClr val="tx1"/>
                                          </a:solidFill>
                                          <a:latin typeface="Cambria Math" panose="02040503050406030204" pitchFamily="18" charset="0"/>
                                        </a:rPr>
                                        <m:t>𝑟</m:t>
                                      </m:r>
                                    </m:sub>
                                  </m:sSub>
                                </m:num>
                                <m:den>
                                  <m:r>
                                    <a:rPr lang="en-US" i="1">
                                      <a:solidFill>
                                        <a:schemeClr val="tx1"/>
                                      </a:solidFill>
                                      <a:latin typeface="Cambria Math" panose="02040503050406030204" pitchFamily="18" charset="0"/>
                                    </a:rPr>
                                    <m:t>2</m:t>
                                  </m:r>
                                </m:den>
                              </m:f>
                            </m:e>
                          </m:d>
                          <m:func>
                            <m:funcPr>
                              <m:ctrlPr>
                                <a:rPr lang="en-US" i="1">
                                  <a:solidFill>
                                    <a:schemeClr val="tx1"/>
                                  </a:solidFill>
                                  <a:latin typeface="Cambria Math" panose="02040503050406030204" pitchFamily="18" charset="0"/>
                                </a:rPr>
                              </m:ctrlPr>
                            </m:funcPr>
                            <m:fName>
                              <m:r>
                                <m:rPr>
                                  <m:sty m:val="p"/>
                                </m:rPr>
                                <a:rPr lang="en-US">
                                  <a:solidFill>
                                    <a:schemeClr val="tx1"/>
                                  </a:solidFill>
                                  <a:latin typeface="Cambria Math" panose="02040503050406030204" pitchFamily="18" charset="0"/>
                                </a:rPr>
                                <m:t>sin</m:t>
                              </m:r>
                            </m:fName>
                            <m:e>
                              <m:d>
                                <m:dPr>
                                  <m:ctrlPr>
                                    <a:rPr lang="en-US" i="1">
                                      <a:solidFill>
                                        <a:schemeClr val="tx1"/>
                                      </a:solidFill>
                                      <a:latin typeface="Cambria Math" panose="02040503050406030204" pitchFamily="18" charset="0"/>
                                    </a:rPr>
                                  </m:ctrlPr>
                                </m:dPr>
                                <m:e>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𝜃</m:t>
                                      </m:r>
                                    </m:num>
                                    <m:den>
                                      <m:r>
                                        <a:rPr lang="en-US" i="1">
                                          <a:solidFill>
                                            <a:schemeClr val="tx1"/>
                                          </a:solidFill>
                                          <a:latin typeface="Cambria Math" panose="02040503050406030204" pitchFamily="18" charset="0"/>
                                        </a:rPr>
                                        <m:t>2</m:t>
                                      </m:r>
                                    </m:den>
                                  </m:f>
                                </m:e>
                              </m:d>
                            </m:e>
                          </m:func>
                        </m:e>
                      </m:func>
                    </m:oMath>
                  </m:oMathPara>
                </a14:m>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2</m:t>
                          </m:r>
                        </m:sub>
                      </m:sSub>
                      <m:r>
                        <a:rPr lang="en-US">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num>
                                <m:den>
                                  <m:r>
                                    <a:rPr lang="en-US" i="1">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3</m:t>
                                  </m:r>
                                </m:den>
                              </m:f>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𝜃</m:t>
                                      </m:r>
                                    </m:num>
                                    <m:den>
                                      <m:r>
                                        <a:rPr lang="en-US" i="1">
                                          <a:latin typeface="Cambria Math" panose="02040503050406030204" pitchFamily="18" charset="0"/>
                                        </a:rPr>
                                        <m:t>2</m:t>
                                      </m:r>
                                    </m:den>
                                  </m:f>
                                </m:e>
                              </m:d>
                            </m:e>
                          </m:func>
                        </m:e>
                      </m:func>
                    </m:oMath>
                  </m:oMathPara>
                </a14:m>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b="0" i="1" smtClean="0">
                              <a:latin typeface="Cambria Math" panose="02040503050406030204" pitchFamily="18" charset="0"/>
                            </a:rPr>
                            <m:t>3</m:t>
                          </m:r>
                        </m:sub>
                      </m:sSub>
                      <m:r>
                        <a:rPr lang="en-US">
                          <a:latin typeface="Cambria Math" panose="02040503050406030204" pitchFamily="18" charset="0"/>
                        </a:rPr>
                        <m:t>=</m:t>
                      </m:r>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𝑎</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num>
                                <m:den>
                                  <m:r>
                                    <a:rPr lang="en-US" i="1">
                                      <a:latin typeface="Cambria Math" panose="02040503050406030204" pitchFamily="18" charset="0"/>
                                    </a:rPr>
                                    <m:t>2</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4</m:t>
                                  </m:r>
                                  <m:r>
                                    <a:rPr lang="en-US" i="1">
                                      <a:latin typeface="Cambria Math" panose="02040503050406030204" pitchFamily="18" charset="0"/>
                                    </a:rPr>
                                    <m:t>𝜋</m:t>
                                  </m:r>
                                </m:num>
                                <m:den>
                                  <m:r>
                                    <a:rPr lang="en-US" i="1">
                                      <a:latin typeface="Cambria Math" panose="02040503050406030204" pitchFamily="18" charset="0"/>
                                    </a:rPr>
                                    <m:t>3</m:t>
                                  </m:r>
                                </m:den>
                              </m:f>
                            </m:e>
                          </m:d>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𝜃</m:t>
                                      </m:r>
                                    </m:num>
                                    <m:den>
                                      <m:r>
                                        <a:rPr lang="en-US" i="1">
                                          <a:latin typeface="Cambria Math" panose="02040503050406030204" pitchFamily="18" charset="0"/>
                                        </a:rPr>
                                        <m:t>2</m:t>
                                      </m:r>
                                    </m:den>
                                  </m:f>
                                </m:e>
                              </m:d>
                            </m:e>
                          </m:func>
                        </m:e>
                      </m:func>
                    </m:oMath>
                  </m:oMathPara>
                </a14:m>
                <a:endParaRPr lang="en-US" dirty="0"/>
              </a:p>
              <a:p>
                <a:r>
                  <a:rPr lang="en-US" dirty="0"/>
                  <a:t>Currents in the windings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den>
                    </m:f>
                  </m:oMath>
                </a14:m>
                <a:endParaRPr lang="en-US" dirty="0"/>
              </a:p>
              <a:p>
                <a:r>
                  <a:rPr lang="en-US" dirty="0"/>
                  <a:t>If we add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=1,2,3</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endParaRPr lang="en-US" dirty="0"/>
              </a:p>
              <a:p>
                <a:endParaRPr lang="en-US" dirty="0"/>
              </a:p>
              <a:p>
                <a:r>
                  <a:rPr lang="en-US" dirty="0"/>
                  <a:t>If we take a closer look, we see that no current flows in any phase if </a:t>
                </a:r>
                <a14:m>
                  <m:oMath xmlns:m="http://schemas.openxmlformats.org/officeDocument/2006/math">
                    <m:r>
                      <a:rPr lang="en-US" i="1">
                        <a:latin typeface="Cambria Math" panose="02040503050406030204" pitchFamily="18" charset="0"/>
                      </a:rPr>
                      <m:t>𝜃</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𝐷</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dirty="0"/>
                  <a:t>. This is the synchronous position.</a:t>
                </a:r>
              </a:p>
            </p:txBody>
          </p:sp>
        </mc:Choice>
        <mc:Fallback xmlns="">
          <p:sp>
            <p:nvSpPr>
              <p:cNvPr id="7" name="TextBox 6"/>
              <p:cNvSpPr txBox="1">
                <a:spLocks noRot="1" noChangeAspect="1" noMove="1" noResize="1" noEditPoints="1" noAdjustHandles="1" noChangeArrowheads="1" noChangeShapeType="1" noTextEdit="1"/>
              </p:cNvSpPr>
              <p:nvPr/>
            </p:nvSpPr>
            <p:spPr>
              <a:xfrm>
                <a:off x="6962775" y="255142"/>
                <a:ext cx="4791075" cy="4702569"/>
              </a:xfrm>
              <a:prstGeom prst="rect">
                <a:avLst/>
              </a:prstGeom>
              <a:blipFill>
                <a:blip r:embed="rId3"/>
                <a:stretch>
                  <a:fillRect l="-1018" r="-127" b="-1167"/>
                </a:stretch>
              </a:blipFill>
            </p:spPr>
            <p:txBody>
              <a:bodyPr/>
              <a:lstStyle/>
              <a:p>
                <a:r>
                  <a:rPr lang="en-US">
                    <a:noFill/>
                  </a:rPr>
                  <a:t> </a:t>
                </a:r>
              </a:p>
            </p:txBody>
          </p:sp>
        </mc:Fallback>
      </mc:AlternateContent>
      <p:cxnSp>
        <p:nvCxnSpPr>
          <p:cNvPr id="9" name="Straight Connector 8"/>
          <p:cNvCxnSpPr/>
          <p:nvPr/>
        </p:nvCxnSpPr>
        <p:spPr>
          <a:xfrm>
            <a:off x="6743701" y="365125"/>
            <a:ext cx="0" cy="6372225"/>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2045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torque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Synchronization torque is the torque that acts to synchronize the </a:t>
                </a:r>
                <a:r>
                  <a:rPr lang="en-US" dirty="0" err="1"/>
                  <a:t>selsyn</a:t>
                </a:r>
                <a:r>
                  <a:rPr lang="en-US" dirty="0"/>
                  <a:t>. </a:t>
                </a:r>
              </a:p>
              <a:p>
                <a:pPr marL="0" indent="0">
                  <a:buNone/>
                </a:pPr>
                <a:r>
                  <a:rPr lang="en-US" dirty="0"/>
                  <a:t>It can be approximated by a sine of the angle between the synchronous position ant the position of the rotor (same as synchronous motor)</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𝑠𝑚𝑎𝑥</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𝜃</m:t>
                          </m:r>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638"/>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7716255" y="3781357"/>
            <a:ext cx="4252270" cy="2559118"/>
          </a:xfrm>
          <a:prstGeom prst="rect">
            <a:avLst/>
          </a:prstGeom>
        </p:spPr>
      </p:pic>
      <p:sp>
        <p:nvSpPr>
          <p:cNvPr id="8" name="TextBox 7"/>
          <p:cNvSpPr txBox="1"/>
          <p:nvPr/>
        </p:nvSpPr>
        <p:spPr>
          <a:xfrm>
            <a:off x="962025" y="4333875"/>
            <a:ext cx="6630405" cy="646331"/>
          </a:xfrm>
          <a:prstGeom prst="rect">
            <a:avLst/>
          </a:prstGeom>
          <a:noFill/>
        </p:spPr>
        <p:txBody>
          <a:bodyPr wrap="none" rtlCol="0">
            <a:spAutoFit/>
          </a:bodyPr>
          <a:lstStyle/>
          <a:p>
            <a:r>
              <a:rPr lang="en-US" dirty="0"/>
              <a:t>It looks like there are 2 synchronous positions, one at 0 and 180, but </a:t>
            </a:r>
          </a:p>
          <a:p>
            <a:r>
              <a:rPr lang="en-US" dirty="0"/>
              <a:t>The one on 180 is unstable. </a:t>
            </a:r>
          </a:p>
        </p:txBody>
      </p:sp>
      <p:pic>
        <p:nvPicPr>
          <p:cNvPr id="9" name="Picture 8"/>
          <p:cNvPicPr>
            <a:picLocks noChangeAspect="1"/>
          </p:cNvPicPr>
          <p:nvPr/>
        </p:nvPicPr>
        <p:blipFill>
          <a:blip r:embed="rId4"/>
          <a:stretch>
            <a:fillRect/>
          </a:stretch>
        </p:blipFill>
        <p:spPr>
          <a:xfrm>
            <a:off x="3829872" y="4772859"/>
            <a:ext cx="3762558" cy="2075894"/>
          </a:xfrm>
          <a:prstGeom prst="rect">
            <a:avLst/>
          </a:prstGeom>
        </p:spPr>
      </p:pic>
      <p:cxnSp>
        <p:nvCxnSpPr>
          <p:cNvPr id="11" name="Straight Arrow Connector 10"/>
          <p:cNvCxnSpPr/>
          <p:nvPr/>
        </p:nvCxnSpPr>
        <p:spPr>
          <a:xfrm flipH="1">
            <a:off x="4277227" y="5505450"/>
            <a:ext cx="391027"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H="1">
            <a:off x="6496552" y="5467350"/>
            <a:ext cx="391027"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5391652" y="6176963"/>
            <a:ext cx="391027"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1252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Synchronization torque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buNone/>
                </a:pPr>
                <a:r>
                  <a:rPr lang="en-US" dirty="0"/>
                  <a:t>Main parameter is “partial synchronization torque”. It is torque produced by when the offset is 1 degree. It can be interpreted as a torque-angle slope at near the synchronization point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dM</m:t>
                                  </m:r>
                                </m:num>
                                <m:den>
                                  <m:r>
                                    <m:rPr>
                                      <m:sty m:val="p"/>
                                    </m:rPr>
                                    <a:rPr lang="en-US">
                                      <a:latin typeface="Cambria Math" panose="02040503050406030204" pitchFamily="18" charset="0"/>
                                    </a:rPr>
                                    <m:t>d</m:t>
                                  </m:r>
                                  <m:r>
                                    <a:rPr lang="en-US" i="1">
                                      <a:latin typeface="Cambria Math" panose="02040503050406030204" pitchFamily="18" charset="0"/>
                                    </a:rPr>
                                    <m:t>𝜃</m:t>
                                  </m:r>
                                </m:den>
                              </m:f>
                            </m:e>
                          </m:d>
                        </m:e>
                        <m:sub>
                          <m:r>
                            <a:rPr lang="en-US" b="0" i="1" smtClean="0">
                              <a:latin typeface="Cambria Math" panose="02040503050406030204" pitchFamily="18" charset="0"/>
                            </a:rPr>
                            <m:t>𝜃</m:t>
                          </m:r>
                          <m:r>
                            <a:rPr lang="en-US" b="0" i="1" smtClean="0">
                              <a:latin typeface="Cambria Math" panose="02040503050406030204" pitchFamily="18" charset="0"/>
                            </a:rPr>
                            <m:t>=</m:t>
                          </m:r>
                          <m:r>
                            <a:rPr lang="en-US" b="0" i="0" smtClean="0">
                              <a:latin typeface="Cambria Math" panose="02040503050406030204" pitchFamily="18" charset="0"/>
                            </a:rPr>
                            <m:t>0</m:t>
                          </m:r>
                        </m:sub>
                      </m:sSub>
                      <m:r>
                        <a:rPr lang="en-US" b="0" i="0" smtClean="0">
                          <a:latin typeface="Cambria Math" panose="02040503050406030204" pitchFamily="18" charset="0"/>
                        </a:rPr>
                        <m:t>1</m:t>
                      </m:r>
                      <m:r>
                        <a:rPr lang="en-US" b="0" i="1" smtClean="0">
                          <a:latin typeface="Cambria Math" panose="02040503050406030204" pitchFamily="18" charset="0"/>
                        </a:rPr>
                        <m:t>°</m:t>
                      </m:r>
                      <m:r>
                        <a:rPr lang="en-US" b="0" i="0"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dM</m:t>
                                  </m:r>
                                </m:num>
                                <m:den>
                                  <m:r>
                                    <m:rPr>
                                      <m:sty m:val="p"/>
                                    </m:rPr>
                                    <a:rPr lang="en-US">
                                      <a:latin typeface="Cambria Math" panose="02040503050406030204" pitchFamily="18" charset="0"/>
                                    </a:rPr>
                                    <m:t>d</m:t>
                                  </m:r>
                                  <m:r>
                                    <a:rPr lang="en-US" i="1">
                                      <a:latin typeface="Cambria Math" panose="02040503050406030204" pitchFamily="18" charset="0"/>
                                    </a:rPr>
                                    <m:t>𝜃</m:t>
                                  </m:r>
                                </m:den>
                              </m:f>
                            </m:e>
                          </m:d>
                        </m:e>
                        <m:sub>
                          <m:r>
                            <a:rPr lang="en-US" i="1">
                              <a:latin typeface="Cambria Math" panose="02040503050406030204" pitchFamily="18" charset="0"/>
                            </a:rPr>
                            <m:t>𝜃</m:t>
                          </m:r>
                          <m:r>
                            <a:rPr lang="en-US" i="1">
                              <a:latin typeface="Cambria Math" panose="02040503050406030204" pitchFamily="18" charset="0"/>
                            </a:rPr>
                            <m:t>=</m:t>
                          </m:r>
                          <m:r>
                            <a:rPr lang="en-US">
                              <a:latin typeface="Cambria Math" panose="02040503050406030204" pitchFamily="18" charset="0"/>
                            </a:rPr>
                            <m:t>0</m:t>
                          </m:r>
                        </m:sub>
                      </m:sSub>
                    </m:oMath>
                  </m:oMathPara>
                </a14:m>
                <a:endParaRPr lang="en-US" dirty="0"/>
              </a:p>
              <a:p>
                <a:pPr marL="0"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pic>
        <p:nvPicPr>
          <p:cNvPr id="12" name="Picture 11"/>
          <p:cNvPicPr>
            <a:picLocks noChangeAspect="1"/>
          </p:cNvPicPr>
          <p:nvPr/>
        </p:nvPicPr>
        <p:blipFill>
          <a:blip r:embed="rId3"/>
          <a:stretch>
            <a:fillRect/>
          </a:stretch>
        </p:blipFill>
        <p:spPr>
          <a:xfrm>
            <a:off x="7821030" y="4096544"/>
            <a:ext cx="4252270" cy="2559118"/>
          </a:xfrm>
          <a:prstGeom prst="rect">
            <a:avLst/>
          </a:prstGeom>
        </p:spPr>
      </p:pic>
      <p:cxnSp>
        <p:nvCxnSpPr>
          <p:cNvPr id="6" name="Straight Connector 5"/>
          <p:cNvCxnSpPr/>
          <p:nvPr/>
        </p:nvCxnSpPr>
        <p:spPr>
          <a:xfrm flipV="1">
            <a:off x="7981950" y="4886325"/>
            <a:ext cx="876300" cy="1609725"/>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8277225" y="5943600"/>
            <a:ext cx="0" cy="712062"/>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H="1">
            <a:off x="7981950" y="5934075"/>
            <a:ext cx="314325"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980957" y="5006771"/>
                <a:ext cx="4344523" cy="369332"/>
              </a:xfrm>
              <a:prstGeom prst="rect">
                <a:avLst/>
              </a:prstGeom>
              <a:noFill/>
            </p:spPr>
            <p:txBody>
              <a:bodyPr wrap="none" rtlCol="0">
                <a:spAutoFit/>
              </a:bodyPr>
              <a:lstStyle/>
              <a:p>
                <a:r>
                  <a:rPr lang="en-US" dirty="0"/>
                  <a:t>In modern </a:t>
                </a:r>
                <a:r>
                  <a:rPr lang="en-US" dirty="0" err="1"/>
                  <a:t>selsyns</a:t>
                </a:r>
                <a:r>
                  <a:rPr lang="en-US" dirty="0"/>
                  <a:t> this torque is ~0.5 Nm</a:t>
                </a:r>
                <a14:m>
                  <m:oMath xmlns:m="http://schemas.openxmlformats.org/officeDocument/2006/math">
                    <m:r>
                      <a:rPr lang="en-US" b="0" i="1" smtClean="0">
                        <a:latin typeface="Cambria Math" panose="02040503050406030204" pitchFamily="18" charset="0"/>
                      </a:rPr>
                      <m:t>⋅</m:t>
                    </m:r>
                  </m:oMath>
                </a14:m>
                <a:r>
                  <a:rPr lang="en-US" dirty="0"/>
                  <a:t>cm</a:t>
                </a:r>
              </a:p>
            </p:txBody>
          </p:sp>
        </mc:Choice>
        <mc:Fallback xmlns="">
          <p:sp>
            <p:nvSpPr>
              <p:cNvPr id="19" name="TextBox 18"/>
              <p:cNvSpPr txBox="1">
                <a:spLocks noRot="1" noChangeAspect="1" noMove="1" noResize="1" noEditPoints="1" noAdjustHandles="1" noChangeArrowheads="1" noChangeShapeType="1" noTextEdit="1"/>
              </p:cNvSpPr>
              <p:nvPr/>
            </p:nvSpPr>
            <p:spPr>
              <a:xfrm>
                <a:off x="980957" y="5006771"/>
                <a:ext cx="4344523" cy="369332"/>
              </a:xfrm>
              <a:prstGeom prst="rect">
                <a:avLst/>
              </a:prstGeom>
              <a:blipFill>
                <a:blip r:embed="rId4"/>
                <a:stretch>
                  <a:fillRect l="-1262" t="-8197" r="-281" b="-24590"/>
                </a:stretch>
              </a:blipFill>
            </p:spPr>
            <p:txBody>
              <a:bodyPr/>
              <a:lstStyle/>
              <a:p>
                <a:r>
                  <a:rPr lang="en-US">
                    <a:noFill/>
                  </a:rPr>
                  <a:t> </a:t>
                </a:r>
              </a:p>
            </p:txBody>
          </p:sp>
        </mc:Fallback>
      </mc:AlternateContent>
    </p:spTree>
    <p:extLst>
      <p:ext uri="{BB962C8B-B14F-4D97-AF65-F5344CB8AC3E}">
        <p14:creationId xmlns:p14="http://schemas.microsoft.com/office/powerpoint/2010/main" val="11009994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Selsyns working in control regime transfer angle with an error. This error is caused by friction in the bearing, brushes, higher harmonics and manufacturing inconsistencies. </a:t>
                </a:r>
              </a:p>
              <a:p>
                <a:pPr marL="0" indent="0">
                  <a:buNone/>
                </a:pPr>
                <a:endParaRPr lang="en-US" dirty="0"/>
              </a:p>
              <a:p>
                <a:pPr marL="0" indent="0">
                  <a:buNone/>
                </a:pPr>
                <a:r>
                  <a:rPr lang="en-US" dirty="0"/>
                  <a:t>Main source of error is due to friction. It causes a dead zone in the sensitivity. It can be quantified as a ratio between the friction torque and partial synchronization torque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𝑓𝑟</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sub>
                          </m:sSub>
                        </m:den>
                      </m:f>
                    </m:oMath>
                  </m:oMathPara>
                </a14:m>
                <a:endParaRPr lang="en-US" dirty="0"/>
              </a:p>
              <a:p>
                <a:pPr marL="0" indent="0">
                  <a:buNone/>
                </a:pPr>
                <a:r>
                  <a:rPr lang="en-US" dirty="0"/>
                  <a:t>Larger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sub>
                    </m:sSub>
                  </m:oMath>
                </a14:m>
                <a:r>
                  <a:rPr lang="en-US" dirty="0"/>
                  <a:t> means steeper M curve and in turn shorter dead zone.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333" b="-3641"/>
                </a:stretch>
              </a:blipFill>
            </p:spPr>
            <p:txBody>
              <a:bodyPr/>
              <a:lstStyle/>
              <a:p>
                <a:r>
                  <a:rPr lang="en-US">
                    <a:noFill/>
                  </a:rPr>
                  <a:t> </a:t>
                </a:r>
              </a:p>
            </p:txBody>
          </p:sp>
        </mc:Fallback>
      </mc:AlternateContent>
    </p:spTree>
    <p:extLst>
      <p:ext uri="{BB962C8B-B14F-4D97-AF65-F5344CB8AC3E}">
        <p14:creationId xmlns:p14="http://schemas.microsoft.com/office/powerpoint/2010/main" val="1685140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Errors</a:t>
            </a:r>
          </a:p>
        </p:txBody>
      </p:sp>
      <p:pic>
        <p:nvPicPr>
          <p:cNvPr id="4" name="Content Placeholder 3"/>
          <p:cNvPicPr>
            <a:picLocks noGrp="1" noChangeAspect="1"/>
          </p:cNvPicPr>
          <p:nvPr>
            <p:ph idx="1"/>
          </p:nvPr>
        </p:nvPicPr>
        <p:blipFill>
          <a:blip r:embed="rId2"/>
          <a:stretch>
            <a:fillRect/>
          </a:stretch>
        </p:blipFill>
        <p:spPr>
          <a:xfrm>
            <a:off x="3198685" y="1690688"/>
            <a:ext cx="6640640" cy="3789362"/>
          </a:xfrm>
          <a:prstGeom prst="rect">
            <a:avLst/>
          </a:prstGeom>
        </p:spPr>
      </p:pic>
      <p:cxnSp>
        <p:nvCxnSpPr>
          <p:cNvPr id="6" name="Straight Connector 5"/>
          <p:cNvCxnSpPr/>
          <p:nvPr/>
        </p:nvCxnSpPr>
        <p:spPr>
          <a:xfrm>
            <a:off x="3838575" y="4337050"/>
            <a:ext cx="154305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7"/>
          <p:cNvCxnSpPr/>
          <p:nvPr/>
        </p:nvCxnSpPr>
        <p:spPr>
          <a:xfrm>
            <a:off x="5381625" y="4337050"/>
            <a:ext cx="0" cy="923925"/>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829175" y="4337050"/>
            <a:ext cx="0" cy="923925"/>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5095875" y="4079875"/>
            <a:ext cx="0" cy="118110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H="1">
            <a:off x="3838575" y="4079875"/>
            <a:ext cx="125730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3838575" y="4451350"/>
            <a:ext cx="1257300"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069282" y="4429680"/>
                <a:ext cx="635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r>
                            <a:rPr lang="en-US" b="0" i="1" smtClean="0">
                              <a:latin typeface="Cambria Math" panose="02040503050406030204" pitchFamily="18" charset="0"/>
                            </a:rPr>
                            <m:t>1</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069282" y="4429680"/>
                <a:ext cx="635943"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198685" y="3694190"/>
                <a:ext cx="6359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r>
                            <a:rPr lang="en-US" b="0" i="1" smtClean="0">
                              <a:latin typeface="Cambria Math" panose="02040503050406030204" pitchFamily="18" charset="0"/>
                            </a:rPr>
                            <m:t>2</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198685" y="3694190"/>
                <a:ext cx="63594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193366" y="4056973"/>
                <a:ext cx="612925" cy="3915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𝑓𝑟</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193366" y="4056973"/>
                <a:ext cx="612925" cy="391582"/>
              </a:xfrm>
              <a:prstGeom prst="rect">
                <a:avLst/>
              </a:prstGeom>
              <a:blipFill>
                <a:blip r:embed="rId5"/>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829175" y="5265222"/>
                <a:ext cx="7861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𝑑𝑒𝑎𝑑</m:t>
                          </m:r>
                        </m:sub>
                      </m:sSub>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4829175" y="5265222"/>
                <a:ext cx="78611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381625" y="4808020"/>
                <a:ext cx="466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381625" y="4808020"/>
                <a:ext cx="46660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412364" y="4851955"/>
                <a:ext cx="4666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412364" y="4851955"/>
                <a:ext cx="46660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2691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operation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Torque in a synchro system is sensitive to the transmission line resistance. Large resistance limits current and in turn the synchronizing torque.</a:t>
                </a:r>
              </a:p>
              <a:p>
                <a:r>
                  <a:rPr lang="en-US" dirty="0"/>
                  <a:t>Synchro systems can have large number of elements. Synchronizing torque decreases with every added element as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𝑑𝑁</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m:t>
                              </m:r>
                              <m:r>
                                <a:rPr lang="en-US" b="0" i="1" smtClean="0">
                                  <a:latin typeface="Cambria Math" panose="02040503050406030204" pitchFamily="18" charset="0"/>
                                </a:rPr>
                                <m:t>1</m:t>
                              </m:r>
                            </m:sub>
                          </m:sSub>
                        </m:num>
                        <m:den>
                          <m:r>
                            <a:rPr lang="en-US" b="0" i="1" smtClean="0">
                              <a:latin typeface="Cambria Math" panose="02040503050406030204" pitchFamily="18" charset="0"/>
                            </a:rPr>
                            <m:t>1+</m:t>
                          </m:r>
                          <m:r>
                            <a:rPr lang="en-US" b="0" i="1" smtClean="0">
                              <a:latin typeface="Cambria Math" panose="02040503050406030204" pitchFamily="18" charset="0"/>
                            </a:rPr>
                            <m:t>𝑁</m:t>
                          </m:r>
                        </m:den>
                      </m:f>
                    </m:oMath>
                  </m:oMathPara>
                </a14:m>
                <a:endParaRPr lang="en-US" dirty="0"/>
              </a:p>
              <a:p>
                <a:pPr marL="0" indent="0">
                  <a:buNone/>
                </a:pPr>
                <a14:m>
                  <m:oMath xmlns:m="http://schemas.openxmlformats.org/officeDocument/2006/math">
                    <m:sSub>
                      <m:sSubPr>
                        <m:ctrlPr>
                          <a:rPr lang="lt-LT" b="0" i="1" smtClean="0">
                            <a:latin typeface="Cambria Math" panose="02040503050406030204" pitchFamily="18" charset="0"/>
                          </a:rPr>
                        </m:ctrlPr>
                      </m:sSubPr>
                      <m:e>
                        <m:r>
                          <a:rPr lang="lt-LT" b="0" i="1" smtClean="0">
                            <a:latin typeface="Cambria Math" panose="02040503050406030204" pitchFamily="18" charset="0"/>
                          </a:rPr>
                          <m:t>𝑀</m:t>
                        </m:r>
                      </m:e>
                      <m:sub>
                        <m:r>
                          <a:rPr lang="lt-LT" b="0" i="1" smtClean="0">
                            <a:latin typeface="Cambria Math" panose="02040503050406030204" pitchFamily="18" charset="0"/>
                          </a:rPr>
                          <m:t>𝑑</m:t>
                        </m:r>
                        <m:r>
                          <a:rPr lang="lt-LT" b="0" i="1" smtClean="0">
                            <a:latin typeface="Cambria Math" panose="02040503050406030204" pitchFamily="18" charset="0"/>
                          </a:rPr>
                          <m:t>1</m:t>
                        </m:r>
                      </m:sub>
                    </m:sSub>
                  </m:oMath>
                </a14:m>
                <a:r>
                  <a:rPr lang="lt-LT" dirty="0"/>
                  <a:t>- </a:t>
                </a:r>
                <a:r>
                  <a:rPr lang="en-US" dirty="0"/>
                  <a:t>partial synchronization torque</a:t>
                </a:r>
                <a:r>
                  <a:rPr lang="lt-LT" dirty="0"/>
                  <a:t> </a:t>
                </a:r>
                <a:r>
                  <a:rPr lang="lt-LT" dirty="0" err="1"/>
                  <a:t>of</a:t>
                </a:r>
                <a:r>
                  <a:rPr lang="lt-LT" dirty="0"/>
                  <a:t> a </a:t>
                </a:r>
                <a:r>
                  <a:rPr lang="lt-LT" dirty="0" err="1"/>
                  <a:t>single</a:t>
                </a:r>
                <a:r>
                  <a:rPr lang="lt-LT" dirty="0"/>
                  <a:t> </a:t>
                </a:r>
                <a:r>
                  <a:rPr lang="lt-LT" dirty="0" err="1"/>
                  <a:t>element</a:t>
                </a:r>
                <a:r>
                  <a:rPr lang="lt-LT" dirty="0"/>
                  <a:t>, N- </a:t>
                </a:r>
                <a:r>
                  <a:rPr lang="lt-LT" dirty="0" err="1"/>
                  <a:t>number</a:t>
                </a:r>
                <a:r>
                  <a:rPr lang="lt-LT" dirty="0"/>
                  <a:t> </a:t>
                </a:r>
                <a:r>
                  <a:rPr lang="lt-LT" dirty="0" err="1"/>
                  <a:t>of</a:t>
                </a:r>
                <a:r>
                  <a:rPr lang="lt-LT" dirty="0"/>
                  <a:t> </a:t>
                </a:r>
                <a:r>
                  <a:rPr lang="lt-LT" dirty="0" err="1"/>
                  <a:t>elements</a:t>
                </a:r>
                <a:r>
                  <a:rPr lang="lt-LT"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301465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Microstepping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r>
                  <a:rPr lang="en-US" dirty="0"/>
                  <a:t>With full and half stepping, current in the windings was either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m:rPr>
                            <m:sty m:val="p"/>
                          </m:rPr>
                          <a:rPr lang="en-US" b="0" i="0" smtClean="0">
                            <a:latin typeface="Cambria Math" panose="02040503050406030204" pitchFamily="18" charset="0"/>
                          </a:rPr>
                          <m:t>s</m:t>
                        </m:r>
                      </m:sub>
                    </m:sSub>
                  </m:oMath>
                </a14:m>
                <a:r>
                  <a:rPr lang="en-US" dirty="0"/>
                  <a:t> or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oMath>
                </a14:m>
                <a:r>
                  <a:rPr lang="en-US" dirty="0"/>
                  <a:t>.</a:t>
                </a:r>
              </a:p>
              <a:p>
                <a:pPr marL="0" indent="0">
                  <a:buNone/>
                </a:pPr>
                <a:r>
                  <a:rPr lang="en-US" dirty="0"/>
                  <a:t>Modern electronics allow to achieve any </a:t>
                </a:r>
                <a14:m>
                  <m:oMath xmlns:m="http://schemas.openxmlformats.org/officeDocument/2006/math">
                    <m:r>
                      <a:rPr lang="en-US" b="0" i="1" smtClean="0">
                        <a:latin typeface="Cambria Math" panose="02040503050406030204" pitchFamily="18" charset="0"/>
                      </a:rPr>
                      <m:t>𝐼</m:t>
                    </m:r>
                  </m:oMath>
                </a14:m>
                <a:r>
                  <a:rPr lang="en-US" dirty="0"/>
                  <a:t> in the windings.</a:t>
                </a:r>
              </a:p>
              <a:p>
                <a:pPr marL="0" indent="0">
                  <a:buNone/>
                </a:pPr>
                <a:endParaRPr lang="en-US" dirty="0"/>
              </a:p>
              <a:p>
                <a:pPr marL="0" indent="0">
                  <a:buNone/>
                </a:pPr>
                <a:r>
                  <a:rPr lang="en-US" dirty="0"/>
                  <a:t>Let’s assume we have 2 perpendicular windings</a:t>
                </a:r>
              </a:p>
              <a:p>
                <a:pPr marL="0" indent="0">
                  <a:buNone/>
                </a:pPr>
                <a:r>
                  <a:rPr lang="en-US" dirty="0"/>
                  <a:t>With currents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oMath>
                </a14:m>
                <a:r>
                  <a:rPr lang="en-US" dirty="0"/>
                  <a:t> flowing in them. </a:t>
                </a:r>
              </a:p>
              <a:p>
                <a:pPr marL="0" indent="0">
                  <a:buNone/>
                </a:pPr>
                <a:r>
                  <a:rPr lang="en-US" dirty="0"/>
                  <a:t>MMF’s produced by the coils are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a14:m>
                <a:r>
                  <a:rPr lang="en-US" dirty="0"/>
                  <a:t>.</a:t>
                </a:r>
              </a:p>
              <a:p>
                <a:pPr marL="0" indent="0">
                  <a:buNone/>
                </a:pPr>
                <a:r>
                  <a:rPr lang="en-US" dirty="0"/>
                  <a:t>Total MMF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𝑡𝑜𝑡</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𝑎</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𝑏</m:t>
                            </m:r>
                          </m:sub>
                          <m:sup>
                            <m:r>
                              <a:rPr lang="en-US" b="0" i="1" smtClean="0">
                                <a:latin typeface="Cambria Math" panose="02040503050406030204" pitchFamily="18" charset="0"/>
                              </a:rPr>
                              <m:t>2</m:t>
                            </m:r>
                          </m:sup>
                        </m:sSubSup>
                      </m:e>
                    </m:rad>
                    <m:r>
                      <a:rPr lang="en-US" b="0" i="1" smtClean="0">
                        <a:latin typeface="Cambria Math" panose="02040503050406030204" pitchFamily="18" charset="0"/>
                      </a:rPr>
                      <m:t> </m:t>
                    </m:r>
                  </m:oMath>
                </a14:m>
                <a:r>
                  <a:rPr lang="en-US" dirty="0"/>
                  <a:t>.</a:t>
                </a:r>
              </a:p>
              <a:p>
                <a:pPr marL="0" indent="0">
                  <a:buNone/>
                </a:pPr>
                <a:r>
                  <a:rPr lang="en-US" dirty="0"/>
                  <a:t> The angle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arctan</m:t>
                        </m:r>
                      </m:fName>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den>
                        </m:f>
                      </m:e>
                    </m:func>
                  </m:oMath>
                </a14:m>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3361" r="-406"/>
                </a:stretch>
              </a:blipFill>
            </p:spPr>
            <p:txBody>
              <a:bodyPr/>
              <a:lstStyle/>
              <a:p>
                <a:r>
                  <a:rPr lang="en-US">
                    <a:noFill/>
                  </a:rPr>
                  <a:t> </a:t>
                </a:r>
              </a:p>
            </p:txBody>
          </p:sp>
        </mc:Fallback>
      </mc:AlternateContent>
      <p:grpSp>
        <p:nvGrpSpPr>
          <p:cNvPr id="9" name="Group 8"/>
          <p:cNvGrpSpPr/>
          <p:nvPr/>
        </p:nvGrpSpPr>
        <p:grpSpPr>
          <a:xfrm>
            <a:off x="8830963" y="3072713"/>
            <a:ext cx="873210" cy="741405"/>
            <a:chOff x="8830963" y="3072713"/>
            <a:chExt cx="873210" cy="741405"/>
          </a:xfrm>
        </p:grpSpPr>
        <p:sp>
          <p:nvSpPr>
            <p:cNvPr id="5" name="Oval 4"/>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rot="5400000">
            <a:off x="9638270" y="4067197"/>
            <a:ext cx="873210" cy="741405"/>
            <a:chOff x="8830963" y="3072713"/>
            <a:chExt cx="873210" cy="741405"/>
          </a:xfrm>
        </p:grpSpPr>
        <p:sp>
          <p:nvSpPr>
            <p:cNvPr id="11" name="Oval 10"/>
            <p:cNvSpPr/>
            <p:nvPr/>
          </p:nvSpPr>
          <p:spPr>
            <a:xfrm>
              <a:off x="8830963" y="3072713"/>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830963" y="3220994"/>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830963" y="337240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830963" y="3517556"/>
              <a:ext cx="873210" cy="29656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9997604" y="3220994"/>
            <a:ext cx="317716" cy="369332"/>
          </a:xfrm>
          <a:prstGeom prst="rect">
            <a:avLst/>
          </a:prstGeom>
          <a:noFill/>
        </p:spPr>
        <p:txBody>
          <a:bodyPr wrap="none" rtlCol="0">
            <a:spAutoFit/>
          </a:bodyPr>
          <a:lstStyle/>
          <a:p>
            <a:r>
              <a:rPr lang="en-US" dirty="0"/>
              <a:t>A</a:t>
            </a:r>
          </a:p>
        </p:txBody>
      </p:sp>
      <p:sp>
        <p:nvSpPr>
          <p:cNvPr id="16" name="TextBox 15"/>
          <p:cNvSpPr txBox="1"/>
          <p:nvPr/>
        </p:nvSpPr>
        <p:spPr>
          <a:xfrm>
            <a:off x="10589989" y="4874505"/>
            <a:ext cx="309700" cy="369332"/>
          </a:xfrm>
          <a:prstGeom prst="rect">
            <a:avLst/>
          </a:prstGeom>
          <a:noFill/>
        </p:spPr>
        <p:txBody>
          <a:bodyPr wrap="none" rtlCol="0">
            <a:spAutoFit/>
          </a:bodyPr>
          <a:lstStyle/>
          <a:p>
            <a:r>
              <a:rPr lang="en-US" dirty="0"/>
              <a:t>B</a:t>
            </a:r>
          </a:p>
        </p:txBody>
      </p:sp>
      <p:sp>
        <p:nvSpPr>
          <p:cNvPr id="19" name="Freeform 18"/>
          <p:cNvSpPr/>
          <p:nvPr/>
        </p:nvSpPr>
        <p:spPr>
          <a:xfrm>
            <a:off x="8841996" y="3657600"/>
            <a:ext cx="931178" cy="1224793"/>
          </a:xfrm>
          <a:custGeom>
            <a:avLst/>
            <a:gdLst>
              <a:gd name="connsiteX0" fmla="*/ 0 w 931178"/>
              <a:gd name="connsiteY0" fmla="*/ 0 h 1224793"/>
              <a:gd name="connsiteX1" fmla="*/ 0 w 931178"/>
              <a:gd name="connsiteY1" fmla="*/ 1115736 h 1224793"/>
              <a:gd name="connsiteX2" fmla="*/ 922789 w 931178"/>
              <a:gd name="connsiteY2" fmla="*/ 1115736 h 1224793"/>
              <a:gd name="connsiteX3" fmla="*/ 931178 w 931178"/>
              <a:gd name="connsiteY3" fmla="*/ 1224793 h 1224793"/>
            </a:gdLst>
            <a:ahLst/>
            <a:cxnLst>
              <a:cxn ang="0">
                <a:pos x="connsiteX0" y="connsiteY0"/>
              </a:cxn>
              <a:cxn ang="0">
                <a:pos x="connsiteX1" y="connsiteY1"/>
              </a:cxn>
              <a:cxn ang="0">
                <a:pos x="connsiteX2" y="connsiteY2"/>
              </a:cxn>
              <a:cxn ang="0">
                <a:pos x="connsiteX3" y="connsiteY3"/>
              </a:cxn>
            </a:cxnLst>
            <a:rect l="l" t="t" r="r" b="b"/>
            <a:pathLst>
              <a:path w="931178" h="1224793">
                <a:moveTo>
                  <a:pt x="0" y="0"/>
                </a:moveTo>
                <a:lnTo>
                  <a:pt x="0" y="1115736"/>
                </a:lnTo>
                <a:lnTo>
                  <a:pt x="922789" y="1115736"/>
                </a:lnTo>
                <a:lnTo>
                  <a:pt x="931178" y="122479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V="1">
            <a:off x="8472881" y="3072713"/>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8013145" y="3288106"/>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8013145" y="3288106"/>
                <a:ext cx="459735" cy="369332"/>
              </a:xfrm>
              <a:prstGeom prst="rect">
                <a:avLst/>
              </a:prstGeom>
              <a:blipFill>
                <a:blip r:embed="rId3"/>
                <a:stretch>
                  <a:fillRect/>
                </a:stretch>
              </a:blipFill>
            </p:spPr>
            <p:txBody>
              <a:bodyPr/>
              <a:lstStyle/>
              <a:p>
                <a:r>
                  <a:rPr lang="en-US">
                    <a:noFill/>
                  </a:rPr>
                  <a:t> </a:t>
                </a:r>
              </a:p>
            </p:txBody>
          </p:sp>
        </mc:Fallback>
      </mc:AlternateContent>
      <p:cxnSp>
        <p:nvCxnSpPr>
          <p:cNvPr id="27" name="Straight Connector 26"/>
          <p:cNvCxnSpPr>
            <a:stCxn id="5" idx="6"/>
          </p:cNvCxnSpPr>
          <p:nvPr/>
        </p:nvCxnSpPr>
        <p:spPr>
          <a:xfrm flipH="1" flipV="1">
            <a:off x="9701042" y="2837691"/>
            <a:ext cx="3131" cy="383303"/>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a:stCxn id="11" idx="6"/>
          </p:cNvCxnSpPr>
          <p:nvPr/>
        </p:nvCxnSpPr>
        <p:spPr>
          <a:xfrm>
            <a:off x="10297297" y="4874505"/>
            <a:ext cx="292692"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grpSp>
        <p:nvGrpSpPr>
          <p:cNvPr id="39" name="Group 38"/>
          <p:cNvGrpSpPr/>
          <p:nvPr/>
        </p:nvGrpSpPr>
        <p:grpSpPr>
          <a:xfrm>
            <a:off x="7099724" y="5311060"/>
            <a:ext cx="1897117" cy="1572975"/>
            <a:chOff x="8031337" y="5281350"/>
            <a:chExt cx="839451" cy="786098"/>
          </a:xfrm>
        </p:grpSpPr>
        <p:cxnSp>
          <p:nvCxnSpPr>
            <p:cNvPr id="23" name="Straight Arrow Connector 22"/>
            <p:cNvCxnSpPr/>
            <p:nvPr/>
          </p:nvCxnSpPr>
          <p:spPr>
            <a:xfrm flipV="1">
              <a:off x="8243012" y="5874474"/>
              <a:ext cx="627776" cy="8399"/>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8673946" y="5882873"/>
                  <a:ext cx="193406"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8673946" y="5882873"/>
                  <a:ext cx="193406" cy="184575"/>
                </a:xfrm>
                <a:prstGeom prst="rect">
                  <a:avLst/>
                </a:prstGeom>
                <a:blipFill>
                  <a:blip r:embed="rId4"/>
                  <a:stretch>
                    <a:fillRect/>
                  </a:stretch>
                </a:blipFill>
              </p:spPr>
              <p:txBody>
                <a:bodyPr/>
                <a:lstStyle/>
                <a:p>
                  <a:r>
                    <a:rPr lang="en-US">
                      <a:noFill/>
                    </a:rPr>
                    <a:t> </a:t>
                  </a:r>
                </a:p>
              </p:txBody>
            </p:sp>
          </mc:Fallback>
        </mc:AlternateContent>
        <p:cxnSp>
          <p:nvCxnSpPr>
            <p:cNvPr id="33" name="Straight Arrow Connector 32"/>
            <p:cNvCxnSpPr/>
            <p:nvPr/>
          </p:nvCxnSpPr>
          <p:spPr>
            <a:xfrm flipV="1">
              <a:off x="8243013" y="5293949"/>
              <a:ext cx="0" cy="593124"/>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8031337" y="5509342"/>
                  <a:ext cx="211674" cy="184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𝑎</m:t>
                            </m:r>
                          </m:sub>
                        </m:sSub>
                      </m:oMath>
                    </m:oMathPara>
                  </a14:m>
                  <a:endParaRPr lang="en-US" dirty="0"/>
                </a:p>
              </p:txBody>
            </p:sp>
          </mc:Choice>
          <mc:Fallback xmlns="">
            <p:sp>
              <p:nvSpPr>
                <p:cNvPr id="34" name="TextBox 33"/>
                <p:cNvSpPr txBox="1">
                  <a:spLocks noRot="1" noChangeAspect="1" noMove="1" noResize="1" noEditPoints="1" noAdjustHandles="1" noChangeArrowheads="1" noChangeShapeType="1" noTextEdit="1"/>
                </p:cNvSpPr>
                <p:nvPr/>
              </p:nvSpPr>
              <p:spPr>
                <a:xfrm>
                  <a:off x="8031337" y="5509342"/>
                  <a:ext cx="211674" cy="184575"/>
                </a:xfrm>
                <a:prstGeom prst="rect">
                  <a:avLst/>
                </a:prstGeom>
                <a:blipFill>
                  <a:blip r:embed="rId5"/>
                  <a:stretch>
                    <a:fillRect/>
                  </a:stretch>
                </a:blipFill>
              </p:spPr>
              <p:txBody>
                <a:bodyPr/>
                <a:lstStyle/>
                <a:p>
                  <a:r>
                    <a:rPr lang="en-US">
                      <a:noFill/>
                    </a:rPr>
                    <a:t> </a:t>
                  </a:r>
                </a:p>
              </p:txBody>
            </p:sp>
          </mc:Fallback>
        </mc:AlternateContent>
        <p:cxnSp>
          <p:nvCxnSpPr>
            <p:cNvPr id="35" name="Straight Arrow Connector 34"/>
            <p:cNvCxnSpPr/>
            <p:nvPr/>
          </p:nvCxnSpPr>
          <p:spPr>
            <a:xfrm flipV="1">
              <a:off x="8867352" y="5281350"/>
              <a:ext cx="0" cy="593124"/>
            </a:xfrm>
            <a:prstGeom prst="straightConnector1">
              <a:avLst/>
            </a:prstGeom>
            <a:ln w="12700">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V="1">
              <a:off x="8243012" y="5293949"/>
              <a:ext cx="624340" cy="588924"/>
            </a:xfrm>
            <a:prstGeom prst="line">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8230092" y="5374665"/>
                  <a:ext cx="6142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𝑡𝑜𝑡</m:t>
                            </m:r>
                          </m:sub>
                        </m:sSub>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230092" y="5374665"/>
                  <a:ext cx="614271"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Box 40"/>
              <p:cNvSpPr txBox="1"/>
              <p:nvPr/>
            </p:nvSpPr>
            <p:spPr>
              <a:xfrm>
                <a:off x="9471174" y="5126204"/>
                <a:ext cx="4597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𝑏</m:t>
                          </m:r>
                        </m:sub>
                      </m:sSub>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9471174" y="5126204"/>
                <a:ext cx="459735" cy="369332"/>
              </a:xfrm>
              <a:prstGeom prst="rect">
                <a:avLst/>
              </a:prstGeom>
              <a:blipFill>
                <a:blip r:embed="rId7"/>
                <a:stretch>
                  <a:fillRect/>
                </a:stretch>
              </a:blipFill>
            </p:spPr>
            <p:txBody>
              <a:bodyPr/>
              <a:lstStyle/>
              <a:p>
                <a:r>
                  <a:rPr lang="en-US">
                    <a:noFill/>
                  </a:rPr>
                  <a:t> </a:t>
                </a:r>
              </a:p>
            </p:txBody>
          </p:sp>
        </mc:Fallback>
      </mc:AlternateContent>
      <p:cxnSp>
        <p:nvCxnSpPr>
          <p:cNvPr id="44" name="Straight Arrow Connector 43"/>
          <p:cNvCxnSpPr/>
          <p:nvPr/>
        </p:nvCxnSpPr>
        <p:spPr>
          <a:xfrm>
            <a:off x="9773174" y="5126204"/>
            <a:ext cx="596255" cy="0"/>
          </a:xfrm>
          <a:prstGeom prst="straightConnector1">
            <a:avLst/>
          </a:prstGeom>
          <a:ln w="12700">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7709970" y="6176963"/>
                <a:ext cx="3824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7709970" y="6176963"/>
                <a:ext cx="382412"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94481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facts about operation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Synchronizing torque is produced in the transmitter as well as the receiver. In simple system with a receiver and a transmitter both torques are equal but opposite direction.</a:t>
                </a:r>
              </a:p>
              <a:p>
                <a:r>
                  <a:rPr lang="en-US" dirty="0"/>
                  <a:t>Equilibration period – time over which a </a:t>
                </a:r>
                <a:r>
                  <a:rPr lang="en-US" dirty="0" err="1"/>
                  <a:t>selsyn</a:t>
                </a:r>
                <a:r>
                  <a:rPr lang="en-US" dirty="0"/>
                  <a:t> stabilizes at the synchronous point after a </a:t>
                </a:r>
                <a:r>
                  <a:rPr lang="en-US" dirty="0" err="1"/>
                  <a:t>devioation</a:t>
                </a:r>
                <a:r>
                  <a:rPr lang="en-US" dirty="0"/>
                  <a:t> of 179</a:t>
                </a:r>
                <a14:m>
                  <m:oMath xmlns:m="http://schemas.openxmlformats.org/officeDocument/2006/math">
                    <m:r>
                      <a:rPr lang="en-US" b="0" i="1" smtClean="0">
                        <a:latin typeface="Cambria Math" panose="02040503050406030204" pitchFamily="18" charset="0"/>
                      </a:rPr>
                      <m:t>°</m:t>
                    </m:r>
                  </m:oMath>
                </a14:m>
                <a:r>
                  <a:rPr lang="en-US" dirty="0"/>
                  <a:t> offset. In modern </a:t>
                </a:r>
                <a:r>
                  <a:rPr lang="en-US" dirty="0" err="1"/>
                  <a:t>selsyns</a:t>
                </a:r>
                <a:r>
                  <a:rPr lang="en-US" dirty="0"/>
                  <a:t>, ~0.5-1.5 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r="-1797"/>
                </a:stretch>
              </a:blipFill>
            </p:spPr>
            <p:txBody>
              <a:bodyPr/>
              <a:lstStyle/>
              <a:p>
                <a:r>
                  <a:rPr lang="en-US">
                    <a:noFill/>
                  </a:rPr>
                  <a:t> </a:t>
                </a:r>
              </a:p>
            </p:txBody>
          </p:sp>
        </mc:Fallback>
      </mc:AlternateContent>
    </p:spTree>
    <p:extLst>
      <p:ext uri="{BB962C8B-B14F-4D97-AF65-F5344CB8AC3E}">
        <p14:creationId xmlns:p14="http://schemas.microsoft.com/office/powerpoint/2010/main" val="2657267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transfer accuracy depends on</a:t>
            </a:r>
          </a:p>
        </p:txBody>
      </p:sp>
      <p:sp>
        <p:nvSpPr>
          <p:cNvPr id="3" name="Content Placeholder 2"/>
          <p:cNvSpPr>
            <a:spLocks noGrp="1"/>
          </p:cNvSpPr>
          <p:nvPr>
            <p:ph idx="1"/>
          </p:nvPr>
        </p:nvSpPr>
        <p:spPr/>
        <p:txBody>
          <a:bodyPr/>
          <a:lstStyle/>
          <a:p>
            <a:r>
              <a:rPr lang="en-US" dirty="0"/>
              <a:t>Partial synchronization torque. It itself depends on supply voltage and frequency, transmission line resistance, number of receivers.</a:t>
            </a:r>
          </a:p>
          <a:p>
            <a:r>
              <a:rPr lang="en-US" dirty="0"/>
              <a:t>Load on the receiver. Usually due to friction in the bearings and brushes.</a:t>
            </a:r>
          </a:p>
          <a:p>
            <a:r>
              <a:rPr lang="en-US" dirty="0"/>
              <a:t>Quality of the </a:t>
            </a:r>
            <a:r>
              <a:rPr lang="en-US" dirty="0" err="1"/>
              <a:t>selsyn</a:t>
            </a:r>
            <a:r>
              <a:rPr lang="en-US" dirty="0"/>
              <a:t>- ratio between partial synchronization torque and friction torque.</a:t>
            </a:r>
          </a:p>
          <a:p>
            <a:r>
              <a:rPr lang="en-US" dirty="0"/>
              <a:t>Magnetic asymmetry. It causes additional forces that can introduce a deviation from synchronization point.</a:t>
            </a:r>
          </a:p>
          <a:p>
            <a:r>
              <a:rPr lang="en-US" dirty="0"/>
              <a:t>Rotor balance. </a:t>
            </a:r>
          </a:p>
        </p:txBody>
      </p:sp>
    </p:spTree>
    <p:extLst>
      <p:ext uri="{BB962C8B-B14F-4D97-AF65-F5344CB8AC3E}">
        <p14:creationId xmlns:p14="http://schemas.microsoft.com/office/powerpoint/2010/main" val="2946305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transfer accuracy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Accuracy is measured by rotating the transmitter 360</a:t>
                </a:r>
                <a14:m>
                  <m:oMath xmlns:m="http://schemas.openxmlformats.org/officeDocument/2006/math">
                    <m:r>
                      <a:rPr lang="en-US" b="0" i="1" smtClean="0">
                        <a:latin typeface="Cambria Math" panose="02040503050406030204" pitchFamily="18" charset="0"/>
                      </a:rPr>
                      <m:t>°</m:t>
                    </m:r>
                  </m:oMath>
                </a14:m>
                <a:r>
                  <a:rPr lang="en-US" dirty="0"/>
                  <a:t> one way and then the other and measuring the error in the receiver every 10</a:t>
                </a:r>
                <a14:m>
                  <m:oMath xmlns:m="http://schemas.openxmlformats.org/officeDocument/2006/math">
                    <m:r>
                      <a:rPr lang="en-US" b="0" i="1" smtClean="0">
                        <a:latin typeface="Cambria Math" panose="02040503050406030204" pitchFamily="18" charset="0"/>
                      </a:rPr>
                      <m:t>°</m:t>
                    </m:r>
                  </m:oMath>
                </a14:m>
                <a:r>
                  <a:rPr lang="en-US" dirty="0"/>
                  <a:t>. Positive and negative deviations are obtained over whole revolution. </a:t>
                </a:r>
              </a:p>
              <a:p>
                <a:pPr marL="0" indent="0">
                  <a:buNone/>
                </a:pPr>
                <a:r>
                  <a:rPr lang="en-US" dirty="0"/>
                  <a:t>The error of a receiver is quantified by an error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)/2</m:t>
                      </m:r>
                    </m:oMath>
                  </m:oMathPara>
                </a14:m>
                <a:endParaRPr lang="en-US" dirty="0"/>
              </a:p>
              <a:p>
                <a:pPr marL="0" indent="0">
                  <a:buNone/>
                </a:pPr>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𝑚𝑎𝑥</m:t>
                        </m:r>
                        <m:r>
                          <a:rPr lang="en-US" i="1">
                            <a:latin typeface="Cambria Math" panose="02040503050406030204" pitchFamily="18" charset="0"/>
                          </a:rPr>
                          <m:t>±</m:t>
                        </m:r>
                      </m:sub>
                    </m:sSub>
                  </m:oMath>
                </a14:m>
                <a:r>
                  <a:rPr lang="en-US" dirty="0"/>
                  <a:t> is the maximal positive/negative deviation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333"/>
                </a:stretch>
              </a:blipFill>
            </p:spPr>
            <p:txBody>
              <a:bodyPr/>
              <a:lstStyle/>
              <a:p>
                <a:r>
                  <a:rPr lang="en-US">
                    <a:noFill/>
                  </a:rPr>
                  <a:t> </a:t>
                </a:r>
              </a:p>
            </p:txBody>
          </p:sp>
        </mc:Fallback>
      </mc:AlternateContent>
    </p:spTree>
    <p:extLst>
      <p:ext uri="{BB962C8B-B14F-4D97-AF65-F5344CB8AC3E}">
        <p14:creationId xmlns:p14="http://schemas.microsoft.com/office/powerpoint/2010/main" val="3987193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transfer accuracy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Accuracy is measured by rotating the transmitter 360</a:t>
                </a:r>
                <a14:m>
                  <m:oMath xmlns:m="http://schemas.openxmlformats.org/officeDocument/2006/math">
                    <m:r>
                      <a:rPr lang="en-US" b="0" i="1" smtClean="0">
                        <a:latin typeface="Cambria Math" panose="02040503050406030204" pitchFamily="18" charset="0"/>
                      </a:rPr>
                      <m:t>°</m:t>
                    </m:r>
                  </m:oMath>
                </a14:m>
                <a:r>
                  <a:rPr lang="en-US" dirty="0"/>
                  <a:t> one way and then the other and measuring the error in the receiver every 10</a:t>
                </a:r>
                <a14:m>
                  <m:oMath xmlns:m="http://schemas.openxmlformats.org/officeDocument/2006/math">
                    <m:r>
                      <a:rPr lang="en-US" b="0" i="1" smtClean="0">
                        <a:latin typeface="Cambria Math" panose="02040503050406030204" pitchFamily="18" charset="0"/>
                      </a:rPr>
                      <m:t>°</m:t>
                    </m:r>
                  </m:oMath>
                </a14:m>
                <a:r>
                  <a:rPr lang="en-US" dirty="0"/>
                  <a:t>. Positive and negative deviations are obtained over whole revolution. </a:t>
                </a:r>
              </a:p>
              <a:p>
                <a:pPr marL="0" indent="0">
                  <a:buNone/>
                </a:pPr>
                <a:r>
                  <a:rPr lang="en-US" dirty="0"/>
                  <a:t>The error of a receiver is quantified by an error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𝜃</m:t>
                          </m:r>
                        </m:e>
                        <m:sub>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𝑚𝑎𝑥</m:t>
                          </m:r>
                          <m:r>
                            <a:rPr lang="en-US" b="0" i="1" smtClean="0">
                              <a:latin typeface="Cambria Math" panose="02040503050406030204" pitchFamily="18" charset="0"/>
                            </a:rPr>
                            <m:t>−</m:t>
                          </m:r>
                        </m:sub>
                      </m:sSub>
                      <m:r>
                        <a:rPr lang="en-US" b="0" i="1" smtClean="0">
                          <a:latin typeface="Cambria Math" panose="02040503050406030204" pitchFamily="18" charset="0"/>
                        </a:rPr>
                        <m:t>)/2</m:t>
                      </m:r>
                    </m:oMath>
                  </m:oMathPara>
                </a14:m>
                <a:endParaRPr lang="en-US" dirty="0"/>
              </a:p>
              <a:p>
                <a:pPr marL="0" indent="0">
                  <a:buNone/>
                </a:pPr>
                <a:endParaRPr lang="en-US" dirty="0"/>
              </a:p>
              <a:p>
                <a:pPr marL="0"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𝑚𝑎𝑥</m:t>
                        </m:r>
                        <m:r>
                          <a:rPr lang="en-US" i="1">
                            <a:latin typeface="Cambria Math" panose="02040503050406030204" pitchFamily="18" charset="0"/>
                          </a:rPr>
                          <m:t>±</m:t>
                        </m:r>
                      </m:sub>
                    </m:sSub>
                  </m:oMath>
                </a14:m>
                <a:r>
                  <a:rPr lang="en-US" dirty="0"/>
                  <a:t> is the maximal positive/negative deviation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333"/>
                </a:stretch>
              </a:blipFill>
            </p:spPr>
            <p:txBody>
              <a:bodyPr/>
              <a:lstStyle/>
              <a:p>
                <a:r>
                  <a:rPr lang="en-US">
                    <a:noFill/>
                  </a:rPr>
                  <a:t> </a:t>
                </a:r>
              </a:p>
            </p:txBody>
          </p:sp>
        </mc:Fallback>
      </mc:AlternateContent>
    </p:spTree>
    <p:extLst>
      <p:ext uri="{BB962C8B-B14F-4D97-AF65-F5344CB8AC3E}">
        <p14:creationId xmlns:p14="http://schemas.microsoft.com/office/powerpoint/2010/main" val="2566273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Angle transfer accuracy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Based on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oMath>
                </a14:m>
                <a:r>
                  <a:rPr lang="en-US" dirty="0"/>
                  <a:t> receivers are classified into:</a:t>
                </a:r>
              </a:p>
              <a:p>
                <a:pPr marL="0" indent="0">
                  <a:buNone/>
                </a:pPr>
                <a:endParaRPr lang="en-US" dirty="0"/>
              </a:p>
              <a:p>
                <a:pPr marL="0" indent="0">
                  <a:buNone/>
                </a:pPr>
                <a:endParaRPr lang="en-US" dirty="0"/>
              </a:p>
              <a:p>
                <a:pPr marL="0" indent="0">
                  <a:buNone/>
                </a:pPr>
                <a:r>
                  <a:rPr lang="en-US" dirty="0"/>
                  <a:t>Error of the transmitter is the difference between the rotors position where the synchronizing </a:t>
                </a:r>
                <a:r>
                  <a:rPr lang="en-US" dirty="0" err="1"/>
                  <a:t>emf</a:t>
                </a:r>
                <a:r>
                  <a:rPr lang="en-US" dirty="0"/>
                  <a:t> is equal to 0 and its theoretical position. Transmitters are classified into: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953778902"/>
                  </p:ext>
                </p:extLst>
              </p:nvPr>
            </p:nvGraphicFramePr>
            <p:xfrm>
              <a:off x="2032000" y="244369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2409136"/>
                        </a:ext>
                      </a:extLst>
                    </a:gridCol>
                    <a:gridCol w="1625600">
                      <a:extLst>
                        <a:ext uri="{9D8B030D-6E8A-4147-A177-3AD203B41FA5}">
                          <a16:colId xmlns:a16="http://schemas.microsoft.com/office/drawing/2014/main" val="3932577780"/>
                        </a:ext>
                      </a:extLst>
                    </a:gridCol>
                    <a:gridCol w="1625600">
                      <a:extLst>
                        <a:ext uri="{9D8B030D-6E8A-4147-A177-3AD203B41FA5}">
                          <a16:colId xmlns:a16="http://schemas.microsoft.com/office/drawing/2014/main" val="4274535352"/>
                        </a:ext>
                      </a:extLst>
                    </a:gridCol>
                    <a:gridCol w="1625600">
                      <a:extLst>
                        <a:ext uri="{9D8B030D-6E8A-4147-A177-3AD203B41FA5}">
                          <a16:colId xmlns:a16="http://schemas.microsoft.com/office/drawing/2014/main" val="3439686154"/>
                        </a:ext>
                      </a:extLst>
                    </a:gridCol>
                    <a:gridCol w="1625600">
                      <a:extLst>
                        <a:ext uri="{9D8B030D-6E8A-4147-A177-3AD203B41FA5}">
                          <a16:colId xmlns:a16="http://schemas.microsoft.com/office/drawing/2014/main" val="4205405600"/>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Class</a:t>
                          </a:r>
                        </a:p>
                      </a:txBody>
                      <a:tcPr/>
                    </a:tc>
                    <a:tc>
                      <a:txBody>
                        <a:bodyPr/>
                        <a:lstStyle/>
                        <a:p>
                          <a:pPr algn="ctr"/>
                          <a:r>
                            <a:rPr lang="en-US" dirty="0">
                              <a:latin typeface="Times New Roman" panose="02020603050405020304" pitchFamily="18" charset="0"/>
                              <a:cs typeface="Times New Roman" panose="02020603050405020304" pitchFamily="18" charset="0"/>
                            </a:rPr>
                            <a:t>I</a:t>
                          </a:r>
                        </a:p>
                      </a:txBody>
                      <a:tcPr/>
                    </a:tc>
                    <a:tc>
                      <a:txBody>
                        <a:bodyPr/>
                        <a:lstStyle/>
                        <a:p>
                          <a:pPr algn="ctr"/>
                          <a:r>
                            <a:rPr lang="en-US" dirty="0">
                              <a:latin typeface="Times New Roman" panose="02020603050405020304" pitchFamily="18" charset="0"/>
                              <a:cs typeface="Times New Roman" panose="02020603050405020304" pitchFamily="18" charset="0"/>
                            </a:rPr>
                            <a:t>II</a:t>
                          </a:r>
                        </a:p>
                      </a:txBody>
                      <a:tcPr/>
                    </a:tc>
                    <a:tc>
                      <a:txBody>
                        <a:bodyPr/>
                        <a:lstStyle/>
                        <a:p>
                          <a:pPr algn="ctr"/>
                          <a:r>
                            <a:rPr lang="en-US" dirty="0">
                              <a:latin typeface="Times New Roman" panose="02020603050405020304" pitchFamily="18" charset="0"/>
                              <a:cs typeface="Times New Roman" panose="02020603050405020304" pitchFamily="18" charset="0"/>
                            </a:rPr>
                            <a:t>III</a:t>
                          </a:r>
                        </a:p>
                      </a:txBody>
                      <a:tcPr/>
                    </a:tc>
                    <a:tc>
                      <a:txBody>
                        <a:bodyPr/>
                        <a:lstStyle/>
                        <a:p>
                          <a:pPr algn="ctr"/>
                          <a:r>
                            <a:rPr lang="en-US" dirty="0">
                              <a:latin typeface="Times New Roman" panose="02020603050405020304" pitchFamily="18" charset="0"/>
                              <a:cs typeface="Times New Roman" panose="02020603050405020304" pitchFamily="18" charset="0"/>
                            </a:rPr>
                            <a:t>IV</a:t>
                          </a:r>
                        </a:p>
                      </a:txBody>
                      <a:tcPr/>
                    </a:tc>
                    <a:extLst>
                      <a:ext uri="{0D108BD9-81ED-4DB2-BD59-A6C34878D82A}">
                        <a16:rowId xmlns:a16="http://schemas.microsoft.com/office/drawing/2014/main" val="1617516238"/>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 °</m:t>
                                </m:r>
                                <m:r>
                                  <a:rPr lang="en-US" b="0" i="0"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0.5</a:t>
                          </a:r>
                        </a:p>
                      </a:txBody>
                      <a:tcPr/>
                    </a:tc>
                    <a:tc>
                      <a:txBody>
                        <a:bodyPr/>
                        <a:lstStyle/>
                        <a:p>
                          <a:pPr algn="ctr"/>
                          <a:r>
                            <a:rPr lang="en-US" dirty="0">
                              <a:latin typeface="Times New Roman" panose="02020603050405020304" pitchFamily="18" charset="0"/>
                              <a:cs typeface="Times New Roman" panose="02020603050405020304" pitchFamily="18" charset="0"/>
                            </a:rPr>
                            <a:t>0.75</a:t>
                          </a: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1.5</a:t>
                          </a:r>
                        </a:p>
                      </a:txBody>
                      <a:tcPr/>
                    </a:tc>
                    <a:extLst>
                      <a:ext uri="{0D108BD9-81ED-4DB2-BD59-A6C34878D82A}">
                        <a16:rowId xmlns:a16="http://schemas.microsoft.com/office/drawing/2014/main" val="2945887334"/>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953778902"/>
                  </p:ext>
                </p:extLst>
              </p:nvPr>
            </p:nvGraphicFramePr>
            <p:xfrm>
              <a:off x="2032000" y="2443691"/>
              <a:ext cx="8128000" cy="7416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92409136"/>
                        </a:ext>
                      </a:extLst>
                    </a:gridCol>
                    <a:gridCol w="1625600">
                      <a:extLst>
                        <a:ext uri="{9D8B030D-6E8A-4147-A177-3AD203B41FA5}">
                          <a16:colId xmlns:a16="http://schemas.microsoft.com/office/drawing/2014/main" val="3932577780"/>
                        </a:ext>
                      </a:extLst>
                    </a:gridCol>
                    <a:gridCol w="1625600">
                      <a:extLst>
                        <a:ext uri="{9D8B030D-6E8A-4147-A177-3AD203B41FA5}">
                          <a16:colId xmlns:a16="http://schemas.microsoft.com/office/drawing/2014/main" val="4274535352"/>
                        </a:ext>
                      </a:extLst>
                    </a:gridCol>
                    <a:gridCol w="1625600">
                      <a:extLst>
                        <a:ext uri="{9D8B030D-6E8A-4147-A177-3AD203B41FA5}">
                          <a16:colId xmlns:a16="http://schemas.microsoft.com/office/drawing/2014/main" val="3439686154"/>
                        </a:ext>
                      </a:extLst>
                    </a:gridCol>
                    <a:gridCol w="1625600">
                      <a:extLst>
                        <a:ext uri="{9D8B030D-6E8A-4147-A177-3AD203B41FA5}">
                          <a16:colId xmlns:a16="http://schemas.microsoft.com/office/drawing/2014/main" val="4205405600"/>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Class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III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IV</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7516238"/>
                      </a:ext>
                    </a:extLst>
                  </a:tr>
                  <a:tr h="370840">
                    <a:tc>
                      <a:txBody>
                        <a:bodyPr/>
                        <a:lstStyle/>
                        <a:p>
                          <a:endParaRPr lang="en-US"/>
                        </a:p>
                      </a:txBody>
                      <a:tcPr>
                        <a:blipFill>
                          <a:blip r:embed="rId3"/>
                          <a:stretch>
                            <a:fillRect l="-375" t="-109836" r="-401124"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0.5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0.75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1.5</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588733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155617672"/>
                  </p:ext>
                </p:extLst>
              </p:nvPr>
            </p:nvGraphicFramePr>
            <p:xfrm>
              <a:off x="1800224" y="4967816"/>
              <a:ext cx="8810624" cy="741680"/>
            </p:xfrm>
            <a:graphic>
              <a:graphicData uri="http://schemas.openxmlformats.org/drawingml/2006/table">
                <a:tbl>
                  <a:tblPr firstRow="1" bandRow="1">
                    <a:tableStyleId>{5C22544A-7EE6-4342-B048-85BDC9FD1C3A}</a:tableStyleId>
                  </a:tblPr>
                  <a:tblGrid>
                    <a:gridCol w="1101328">
                      <a:extLst>
                        <a:ext uri="{9D8B030D-6E8A-4147-A177-3AD203B41FA5}">
                          <a16:colId xmlns:a16="http://schemas.microsoft.com/office/drawing/2014/main" val="292409136"/>
                        </a:ext>
                      </a:extLst>
                    </a:gridCol>
                    <a:gridCol w="1101328">
                      <a:extLst>
                        <a:ext uri="{9D8B030D-6E8A-4147-A177-3AD203B41FA5}">
                          <a16:colId xmlns:a16="http://schemas.microsoft.com/office/drawing/2014/main" val="3932577780"/>
                        </a:ext>
                      </a:extLst>
                    </a:gridCol>
                    <a:gridCol w="1101328">
                      <a:extLst>
                        <a:ext uri="{9D8B030D-6E8A-4147-A177-3AD203B41FA5}">
                          <a16:colId xmlns:a16="http://schemas.microsoft.com/office/drawing/2014/main" val="4274535352"/>
                        </a:ext>
                      </a:extLst>
                    </a:gridCol>
                    <a:gridCol w="1101328">
                      <a:extLst>
                        <a:ext uri="{9D8B030D-6E8A-4147-A177-3AD203B41FA5}">
                          <a16:colId xmlns:a16="http://schemas.microsoft.com/office/drawing/2014/main" val="3439686154"/>
                        </a:ext>
                      </a:extLst>
                    </a:gridCol>
                    <a:gridCol w="1101328">
                      <a:extLst>
                        <a:ext uri="{9D8B030D-6E8A-4147-A177-3AD203B41FA5}">
                          <a16:colId xmlns:a16="http://schemas.microsoft.com/office/drawing/2014/main" val="4205405600"/>
                        </a:ext>
                      </a:extLst>
                    </a:gridCol>
                    <a:gridCol w="1101328">
                      <a:extLst>
                        <a:ext uri="{9D8B030D-6E8A-4147-A177-3AD203B41FA5}">
                          <a16:colId xmlns:a16="http://schemas.microsoft.com/office/drawing/2014/main" val="948132382"/>
                        </a:ext>
                      </a:extLst>
                    </a:gridCol>
                    <a:gridCol w="1101328">
                      <a:extLst>
                        <a:ext uri="{9D8B030D-6E8A-4147-A177-3AD203B41FA5}">
                          <a16:colId xmlns:a16="http://schemas.microsoft.com/office/drawing/2014/main" val="2347407722"/>
                        </a:ext>
                      </a:extLst>
                    </a:gridCol>
                    <a:gridCol w="1101328">
                      <a:extLst>
                        <a:ext uri="{9D8B030D-6E8A-4147-A177-3AD203B41FA5}">
                          <a16:colId xmlns:a16="http://schemas.microsoft.com/office/drawing/2014/main" val="687487574"/>
                        </a:ext>
                      </a:extLst>
                    </a:gridCol>
                  </a:tblGrid>
                  <a:tr h="370840">
                    <a:tc>
                      <a:txBody>
                        <a:bodyPr/>
                        <a:lstStyle/>
                        <a:p>
                          <a:pPr algn="ctr"/>
                          <a:r>
                            <a:rPr lang="en-US" dirty="0">
                              <a:latin typeface="Times New Roman" panose="02020603050405020304" pitchFamily="18" charset="0"/>
                              <a:cs typeface="Times New Roman" panose="02020603050405020304" pitchFamily="18" charset="0"/>
                            </a:rPr>
                            <a:t>Class</a:t>
                          </a:r>
                        </a:p>
                      </a:txBody>
                      <a:tcPr/>
                    </a:tc>
                    <a:tc>
                      <a:txBody>
                        <a:bodyPr/>
                        <a:lstStyle/>
                        <a:p>
                          <a:pPr algn="ctr"/>
                          <a:r>
                            <a:rPr lang="en-US" dirty="0">
                              <a:latin typeface="Times New Roman" panose="02020603050405020304" pitchFamily="18" charset="0"/>
                              <a:cs typeface="Times New Roman" panose="02020603050405020304" pitchFamily="18" charset="0"/>
                            </a:rPr>
                            <a:t>I</a:t>
                          </a:r>
                        </a:p>
                      </a:txBody>
                      <a:tcPr/>
                    </a:tc>
                    <a:tc>
                      <a:txBody>
                        <a:bodyPr/>
                        <a:lstStyle/>
                        <a:p>
                          <a:pPr algn="ctr"/>
                          <a:r>
                            <a:rPr lang="en-US" dirty="0">
                              <a:latin typeface="Times New Roman" panose="02020603050405020304" pitchFamily="18" charset="0"/>
                              <a:cs typeface="Times New Roman" panose="02020603050405020304" pitchFamily="18" charset="0"/>
                            </a:rPr>
                            <a:t>II</a:t>
                          </a:r>
                        </a:p>
                      </a:txBody>
                      <a:tcPr/>
                    </a:tc>
                    <a:tc>
                      <a:txBody>
                        <a:bodyPr/>
                        <a:lstStyle/>
                        <a:p>
                          <a:pPr algn="ctr"/>
                          <a:r>
                            <a:rPr lang="en-US" dirty="0">
                              <a:latin typeface="Times New Roman" panose="02020603050405020304" pitchFamily="18" charset="0"/>
                              <a:cs typeface="Times New Roman" panose="02020603050405020304" pitchFamily="18" charset="0"/>
                            </a:rPr>
                            <a:t>III</a:t>
                          </a:r>
                        </a:p>
                      </a:txBody>
                      <a:tcPr/>
                    </a:tc>
                    <a:tc>
                      <a:txBody>
                        <a:bodyPr/>
                        <a:lstStyle/>
                        <a:p>
                          <a:pPr algn="ctr"/>
                          <a:r>
                            <a:rPr lang="en-US" dirty="0">
                              <a:latin typeface="Times New Roman" panose="02020603050405020304" pitchFamily="18" charset="0"/>
                              <a:cs typeface="Times New Roman" panose="02020603050405020304" pitchFamily="18" charset="0"/>
                            </a:rPr>
                            <a:t>IV</a:t>
                          </a:r>
                        </a:p>
                      </a:txBody>
                      <a:tcPr/>
                    </a:tc>
                    <a:tc>
                      <a:txBody>
                        <a:bodyPr/>
                        <a:lstStyle/>
                        <a:p>
                          <a:pPr algn="ctr"/>
                          <a:r>
                            <a:rPr lang="en-US" dirty="0">
                              <a:latin typeface="Times New Roman" panose="02020603050405020304" pitchFamily="18" charset="0"/>
                              <a:cs typeface="Times New Roman" panose="02020603050405020304" pitchFamily="18" charset="0"/>
                            </a:rPr>
                            <a:t>V</a:t>
                          </a:r>
                        </a:p>
                      </a:txBody>
                      <a:tcPr/>
                    </a:tc>
                    <a:tc>
                      <a:txBody>
                        <a:bodyPr/>
                        <a:lstStyle/>
                        <a:p>
                          <a:pPr algn="ctr"/>
                          <a:r>
                            <a:rPr lang="en-US" dirty="0">
                              <a:latin typeface="Times New Roman" panose="02020603050405020304" pitchFamily="18" charset="0"/>
                              <a:cs typeface="Times New Roman" panose="02020603050405020304" pitchFamily="18" charset="0"/>
                            </a:rPr>
                            <a:t>VI</a:t>
                          </a:r>
                        </a:p>
                      </a:txBody>
                      <a:tcPr/>
                    </a:tc>
                    <a:tc>
                      <a:txBody>
                        <a:bodyPr/>
                        <a:lstStyle/>
                        <a:p>
                          <a:pPr algn="ctr"/>
                          <a:r>
                            <a:rPr lang="en-US" dirty="0">
                              <a:latin typeface="Times New Roman" panose="02020603050405020304" pitchFamily="18" charset="0"/>
                              <a:cs typeface="Times New Roman" panose="02020603050405020304" pitchFamily="18" charset="0"/>
                            </a:rPr>
                            <a:t>VII</a:t>
                          </a:r>
                        </a:p>
                      </a:txBody>
                      <a:tcPr/>
                    </a:tc>
                    <a:extLst>
                      <a:ext uri="{0D108BD9-81ED-4DB2-BD59-A6C34878D82A}">
                        <a16:rowId xmlns:a16="http://schemas.microsoft.com/office/drawing/2014/main" val="1617516238"/>
                      </a:ext>
                    </a:extLst>
                  </a:tr>
                  <a:tr h="370840">
                    <a:tc>
                      <a:txBody>
                        <a:bodyPr/>
                        <a:lstStyle/>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𝜃</m:t>
                                </m:r>
                                <m:r>
                                  <a:rPr lang="en-US" b="0" i="1" smtClean="0">
                                    <a:latin typeface="Cambria Math" panose="02040503050406030204" pitchFamily="18" charset="0"/>
                                  </a:rPr>
                                  <m:t>, °</m:t>
                                </m:r>
                                <m:r>
                                  <a:rPr lang="en-US" b="0" i="0" smtClean="0">
                                    <a:latin typeface="Cambria Math" panose="02040503050406030204" pitchFamily="18" charset="0"/>
                                  </a:rPr>
                                  <m:t>≤±</m:t>
                                </m:r>
                              </m:oMath>
                            </m:oMathPara>
                          </a14:m>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p>
                      </a:txBody>
                      <a:tcPr/>
                    </a:tc>
                    <a:tc>
                      <a:txBody>
                        <a:bodyPr/>
                        <a:lstStyle/>
                        <a:p>
                          <a:pPr algn="ctr"/>
                          <a:r>
                            <a:rPr lang="en-US" dirty="0">
                              <a:latin typeface="Times New Roman" panose="02020603050405020304" pitchFamily="18" charset="0"/>
                              <a:cs typeface="Times New Roman" panose="02020603050405020304" pitchFamily="18" charset="0"/>
                            </a:rPr>
                            <a:t>2</a:t>
                          </a:r>
                        </a:p>
                      </a:txBody>
                      <a:tcPr/>
                    </a:tc>
                    <a:tc>
                      <a:txBody>
                        <a:bodyPr/>
                        <a:lstStyle/>
                        <a:p>
                          <a:pPr algn="ctr"/>
                          <a:r>
                            <a:rPr lang="en-US" dirty="0">
                              <a:latin typeface="Times New Roman" panose="02020603050405020304" pitchFamily="18" charset="0"/>
                              <a:cs typeface="Times New Roman" panose="02020603050405020304" pitchFamily="18" charset="0"/>
                            </a:rPr>
                            <a:t>3</a:t>
                          </a:r>
                        </a:p>
                      </a:txBody>
                      <a:tcPr/>
                    </a:tc>
                    <a:tc>
                      <a:txBody>
                        <a:bodyPr/>
                        <a:lstStyle/>
                        <a:p>
                          <a:pPr algn="ctr"/>
                          <a:r>
                            <a:rPr lang="en-US" dirty="0">
                              <a:latin typeface="Times New Roman" panose="02020603050405020304" pitchFamily="18" charset="0"/>
                              <a:cs typeface="Times New Roman" panose="02020603050405020304" pitchFamily="18" charset="0"/>
                            </a:rPr>
                            <a:t>5</a:t>
                          </a:r>
                        </a:p>
                      </a:txBody>
                      <a:tcPr/>
                    </a:tc>
                    <a:tc>
                      <a:txBody>
                        <a:bodyPr/>
                        <a:lstStyle/>
                        <a:p>
                          <a:pPr algn="ctr"/>
                          <a:r>
                            <a:rPr lang="en-US" dirty="0">
                              <a:latin typeface="Times New Roman" panose="02020603050405020304" pitchFamily="18" charset="0"/>
                              <a:cs typeface="Times New Roman" panose="02020603050405020304" pitchFamily="18" charset="0"/>
                            </a:rPr>
                            <a:t>10</a:t>
                          </a:r>
                        </a:p>
                      </a:txBody>
                      <a:tcPr/>
                    </a:tc>
                    <a:tc>
                      <a:txBody>
                        <a:bodyPr/>
                        <a:lstStyle/>
                        <a:p>
                          <a:pPr algn="ctr"/>
                          <a:r>
                            <a:rPr lang="en-US" dirty="0">
                              <a:latin typeface="Times New Roman" panose="02020603050405020304" pitchFamily="18" charset="0"/>
                              <a:cs typeface="Times New Roman" panose="02020603050405020304" pitchFamily="18" charset="0"/>
                            </a:rPr>
                            <a:t>20</a:t>
                          </a:r>
                        </a:p>
                      </a:txBody>
                      <a:tcPr/>
                    </a:tc>
                    <a:tc>
                      <a:txBody>
                        <a:bodyPr/>
                        <a:lstStyle/>
                        <a:p>
                          <a:pPr algn="ctr"/>
                          <a:r>
                            <a:rPr lang="en-US" dirty="0">
                              <a:latin typeface="Times New Roman" panose="02020603050405020304" pitchFamily="18" charset="0"/>
                              <a:cs typeface="Times New Roman" panose="02020603050405020304" pitchFamily="18" charset="0"/>
                            </a:rPr>
                            <a:t>30</a:t>
                          </a:r>
                        </a:p>
                      </a:txBody>
                      <a:tcPr/>
                    </a:tc>
                    <a:extLst>
                      <a:ext uri="{0D108BD9-81ED-4DB2-BD59-A6C34878D82A}">
                        <a16:rowId xmlns:a16="http://schemas.microsoft.com/office/drawing/2014/main" val="294588733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155617672"/>
                  </p:ext>
                </p:extLst>
              </p:nvPr>
            </p:nvGraphicFramePr>
            <p:xfrm>
              <a:off x="1800224" y="4967816"/>
              <a:ext cx="8810624" cy="741680"/>
            </p:xfrm>
            <a:graphic>
              <a:graphicData uri="http://schemas.openxmlformats.org/drawingml/2006/table">
                <a:tbl>
                  <a:tblPr firstRow="1" bandRow="1">
                    <a:tableStyleId>{5C22544A-7EE6-4342-B048-85BDC9FD1C3A}</a:tableStyleId>
                  </a:tblPr>
                  <a:tblGrid>
                    <a:gridCol w="1101328">
                      <a:extLst>
                        <a:ext uri="{9D8B030D-6E8A-4147-A177-3AD203B41FA5}">
                          <a16:colId xmlns:a16="http://schemas.microsoft.com/office/drawing/2014/main" val="292409136"/>
                        </a:ext>
                      </a:extLst>
                    </a:gridCol>
                    <a:gridCol w="1101328">
                      <a:extLst>
                        <a:ext uri="{9D8B030D-6E8A-4147-A177-3AD203B41FA5}">
                          <a16:colId xmlns:a16="http://schemas.microsoft.com/office/drawing/2014/main" val="3932577780"/>
                        </a:ext>
                      </a:extLst>
                    </a:gridCol>
                    <a:gridCol w="1101328">
                      <a:extLst>
                        <a:ext uri="{9D8B030D-6E8A-4147-A177-3AD203B41FA5}">
                          <a16:colId xmlns:a16="http://schemas.microsoft.com/office/drawing/2014/main" val="4274535352"/>
                        </a:ext>
                      </a:extLst>
                    </a:gridCol>
                    <a:gridCol w="1101328">
                      <a:extLst>
                        <a:ext uri="{9D8B030D-6E8A-4147-A177-3AD203B41FA5}">
                          <a16:colId xmlns:a16="http://schemas.microsoft.com/office/drawing/2014/main" val="3439686154"/>
                        </a:ext>
                      </a:extLst>
                    </a:gridCol>
                    <a:gridCol w="1101328">
                      <a:extLst>
                        <a:ext uri="{9D8B030D-6E8A-4147-A177-3AD203B41FA5}">
                          <a16:colId xmlns:a16="http://schemas.microsoft.com/office/drawing/2014/main" val="4205405600"/>
                        </a:ext>
                      </a:extLst>
                    </a:gridCol>
                    <a:gridCol w="1101328">
                      <a:extLst>
                        <a:ext uri="{9D8B030D-6E8A-4147-A177-3AD203B41FA5}">
                          <a16:colId xmlns:a16="http://schemas.microsoft.com/office/drawing/2014/main" val="948132382"/>
                        </a:ext>
                      </a:extLst>
                    </a:gridCol>
                    <a:gridCol w="1101328">
                      <a:extLst>
                        <a:ext uri="{9D8B030D-6E8A-4147-A177-3AD203B41FA5}">
                          <a16:colId xmlns:a16="http://schemas.microsoft.com/office/drawing/2014/main" val="2347407722"/>
                        </a:ext>
                      </a:extLst>
                    </a:gridCol>
                    <a:gridCol w="1101328">
                      <a:extLst>
                        <a:ext uri="{9D8B030D-6E8A-4147-A177-3AD203B41FA5}">
                          <a16:colId xmlns:a16="http://schemas.microsoft.com/office/drawing/2014/main" val="687487574"/>
                        </a:ext>
                      </a:extLst>
                    </a:gridCol>
                  </a:tblGrid>
                  <a:tr h="370840">
                    <a:tc>
                      <a:txBody>
                        <a:bodyPr/>
                        <a:lstStyle/>
                        <a:p>
                          <a:pPr algn="ctr"/>
                          <a:r>
                            <a:rPr lang="en-US" dirty="0" smtClean="0">
                              <a:latin typeface="Times New Roman" panose="02020603050405020304" pitchFamily="18" charset="0"/>
                              <a:cs typeface="Times New Roman" panose="02020603050405020304" pitchFamily="18" charset="0"/>
                            </a:rPr>
                            <a:t>Class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III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IV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VI</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VII</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7516238"/>
                      </a:ext>
                    </a:extLst>
                  </a:tr>
                  <a:tr h="370840">
                    <a:tc>
                      <a:txBody>
                        <a:bodyPr/>
                        <a:lstStyle/>
                        <a:p>
                          <a:endParaRPr lang="en-US"/>
                        </a:p>
                      </a:txBody>
                      <a:tcPr>
                        <a:blipFill>
                          <a:blip r:embed="rId4"/>
                          <a:stretch>
                            <a:fillRect l="-552" t="-109836" r="-701105" b="-24590"/>
                          </a:stretch>
                        </a:blipFill>
                      </a:tcPr>
                    </a:tc>
                    <a:tc>
                      <a:txBody>
                        <a:bodyPr/>
                        <a:lstStyle/>
                        <a:p>
                          <a:pPr algn="ctr"/>
                          <a:r>
                            <a:rPr lang="en-US" dirty="0" smtClean="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30</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5887334"/>
                      </a:ext>
                    </a:extLst>
                  </a:tr>
                </a:tbl>
              </a:graphicData>
            </a:graphic>
          </p:graphicFrame>
        </mc:Fallback>
      </mc:AlternateContent>
    </p:spTree>
    <p:extLst>
      <p:ext uri="{BB962C8B-B14F-4D97-AF65-F5344CB8AC3E}">
        <p14:creationId xmlns:p14="http://schemas.microsoft.com/office/powerpoint/2010/main" val="9376322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regime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pPr marL="0" indent="0">
                  <a:buNone/>
                </a:pPr>
                <a:r>
                  <a:rPr lang="en-US" dirty="0"/>
                  <a:t>Transmitter can either be stationary at a position or be rotating at a certain speed. Regime where the rotor is rotating is called the dynamic regime. </a:t>
                </a:r>
              </a:p>
              <a:p>
                <a:pPr marL="0" indent="0">
                  <a:buNone/>
                </a:pPr>
                <a:r>
                  <a:rPr lang="en-US" dirty="0"/>
                  <a:t>In the dynamic regime, additional EMF is generated. This EMF creates electrical current that lowers the synchronizing current and synchronizing torque. The negative effect increases with increasing rotation speed. </a:t>
                </a:r>
              </a:p>
              <a:p>
                <a:pPr marL="0" indent="0">
                  <a:buNone/>
                </a:pPr>
                <a:r>
                  <a:rPr lang="en-US" dirty="0"/>
                  <a:t>For low speeds ( up to 20% of synchronous speed f/p) the torque can be calculated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𝑑𝑖𝑛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𝑠𝑡𝑎𝑡</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𝜐</m:t>
                                  </m:r>
                                </m:num>
                                <m:den>
                                  <m:r>
                                    <a:rPr lang="en-US" b="0" i="1" smtClean="0">
                                      <a:latin typeface="Cambria Math" panose="02040503050406030204" pitchFamily="18" charset="0"/>
                                      <a:ea typeface="Cambria Math" panose="02040503050406030204" pitchFamily="18" charset="0"/>
                                    </a:rPr>
                                    <m:t>2</m:t>
                                  </m:r>
                                </m:den>
                              </m:f>
                            </m:e>
                          </m:d>
                        </m:e>
                      </m:func>
                    </m:oMath>
                  </m:oMathPara>
                </a14:m>
                <a:endParaRPr lang="en-US" dirty="0"/>
              </a:p>
              <a:p>
                <a:pPr marL="0" indent="0">
                  <a:buNone/>
                </a:pPr>
                <a:r>
                  <a:rPr lang="en-US" dirty="0"/>
                  <a:t>Here </a:t>
                </a:r>
                <a14:m>
                  <m:oMath xmlns:m="http://schemas.openxmlformats.org/officeDocument/2006/math">
                    <m:r>
                      <a:rPr lang="en-US" b="0" i="1" smtClean="0">
                        <a:latin typeface="Cambria Math" panose="02040503050406030204" pitchFamily="18" charset="0"/>
                        <a:ea typeface="Cambria Math" panose="02040503050406030204" pitchFamily="18" charset="0"/>
                      </a:rPr>
                      <m:t>𝜐</m:t>
                    </m:r>
                  </m:oMath>
                </a14:m>
                <a:r>
                  <a:rPr lang="en-US" dirty="0"/>
                  <a:t> is relative rotation speed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𝑠𝑦𝑛</m:t>
                        </m:r>
                      </m:sub>
                    </m:sSub>
                  </m:oMath>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4025763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 system</a:t>
            </a:r>
          </a:p>
        </p:txBody>
      </p:sp>
      <p:sp>
        <p:nvSpPr>
          <p:cNvPr id="3" name="Content Placeholder 2"/>
          <p:cNvSpPr>
            <a:spLocks noGrp="1"/>
          </p:cNvSpPr>
          <p:nvPr>
            <p:ph idx="1"/>
          </p:nvPr>
        </p:nvSpPr>
        <p:spPr/>
        <p:txBody>
          <a:bodyPr/>
          <a:lstStyle/>
          <a:p>
            <a:pPr marL="0" indent="0">
              <a:buNone/>
            </a:pPr>
            <a:r>
              <a:rPr lang="en-US" dirty="0" err="1"/>
              <a:t>Toqrue</a:t>
            </a:r>
            <a:r>
              <a:rPr lang="en-US" dirty="0"/>
              <a:t> system is used for physical applications where a considerable torque is needed at the receiver (i.e. rotating a shaft) and the small indicator </a:t>
            </a:r>
            <a:r>
              <a:rPr lang="en-US" dirty="0" err="1"/>
              <a:t>selsyn</a:t>
            </a:r>
            <a:r>
              <a:rPr lang="en-US" dirty="0"/>
              <a:t> is not enough. </a:t>
            </a:r>
          </a:p>
          <a:p>
            <a:pPr marL="0" indent="0">
              <a:buNone/>
            </a:pPr>
            <a:endParaRPr lang="en-US" dirty="0"/>
          </a:p>
        </p:txBody>
      </p:sp>
      <p:pic>
        <p:nvPicPr>
          <p:cNvPr id="9218" name="Picture 2" descr="Transmitter - rece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925" y="3131247"/>
            <a:ext cx="6527800" cy="35482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610725" y="2811644"/>
            <a:ext cx="2414764" cy="369332"/>
          </a:xfrm>
          <a:prstGeom prst="rect">
            <a:avLst/>
          </a:prstGeom>
        </p:spPr>
        <p:txBody>
          <a:bodyPr wrap="none">
            <a:spAutoFit/>
          </a:bodyPr>
          <a:lstStyle/>
          <a:p>
            <a:r>
              <a:rPr lang="en-US" b="1" dirty="0"/>
              <a:t>Torque transmitter (TX)</a:t>
            </a:r>
          </a:p>
        </p:txBody>
      </p:sp>
      <p:sp>
        <p:nvSpPr>
          <p:cNvPr id="5" name="Rectangle 4"/>
          <p:cNvSpPr/>
          <p:nvPr/>
        </p:nvSpPr>
        <p:spPr>
          <a:xfrm>
            <a:off x="9610725" y="3062914"/>
            <a:ext cx="2520434" cy="369332"/>
          </a:xfrm>
          <a:prstGeom prst="rect">
            <a:avLst/>
          </a:prstGeom>
        </p:spPr>
        <p:txBody>
          <a:bodyPr wrap="none">
            <a:spAutoFit/>
          </a:bodyPr>
          <a:lstStyle/>
          <a:p>
            <a:r>
              <a:rPr lang="en-US" b="1" dirty="0"/>
              <a:t>Control transformer (CT)</a:t>
            </a:r>
          </a:p>
        </p:txBody>
      </p:sp>
      <p:sp>
        <p:nvSpPr>
          <p:cNvPr id="6" name="TextBox 5"/>
          <p:cNvSpPr txBox="1"/>
          <p:nvPr/>
        </p:nvSpPr>
        <p:spPr>
          <a:xfrm>
            <a:off x="455474" y="3432246"/>
            <a:ext cx="2627451" cy="2031325"/>
          </a:xfrm>
          <a:prstGeom prst="rect">
            <a:avLst/>
          </a:prstGeom>
          <a:noFill/>
        </p:spPr>
        <p:txBody>
          <a:bodyPr wrap="square" rtlCol="0">
            <a:spAutoFit/>
          </a:bodyPr>
          <a:lstStyle/>
          <a:p>
            <a:r>
              <a:rPr lang="en-US" dirty="0"/>
              <a:t>TX is rotated to a position.</a:t>
            </a:r>
          </a:p>
          <a:p>
            <a:r>
              <a:rPr lang="en-US" dirty="0"/>
              <a:t>CT creates </a:t>
            </a:r>
            <a:r>
              <a:rPr lang="en-US" dirty="0" err="1"/>
              <a:t>emf</a:t>
            </a:r>
            <a:r>
              <a:rPr lang="en-US" dirty="0"/>
              <a:t> prop. to misalignment. This </a:t>
            </a:r>
            <a:r>
              <a:rPr lang="en-US" dirty="0" err="1"/>
              <a:t>emf</a:t>
            </a:r>
            <a:r>
              <a:rPr lang="en-US" dirty="0"/>
              <a:t> feeds into an amplifier that controls a motor. Motor rotates until </a:t>
            </a:r>
            <a:r>
              <a:rPr lang="en-US" dirty="0" err="1"/>
              <a:t>emf</a:t>
            </a:r>
            <a:r>
              <a:rPr lang="en-US" dirty="0"/>
              <a:t> becomes 0. </a:t>
            </a:r>
          </a:p>
        </p:txBody>
      </p:sp>
    </p:spTree>
    <p:extLst>
      <p:ext uri="{BB962C8B-B14F-4D97-AF65-F5344CB8AC3E}">
        <p14:creationId xmlns:p14="http://schemas.microsoft.com/office/powerpoint/2010/main" val="780739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 system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In torque system, the synchronous angle is offset by 90</a:t>
                </a:r>
                <a14:m>
                  <m:oMath xmlns:m="http://schemas.openxmlformats.org/officeDocument/2006/math">
                    <m:r>
                      <a:rPr lang="en-US" b="0" i="1" smtClean="0">
                        <a:latin typeface="Cambria Math" panose="02040503050406030204" pitchFamily="18" charset="0"/>
                      </a:rPr>
                      <m:t>°</m:t>
                    </m:r>
                  </m:oMath>
                </a14:m>
                <a:r>
                  <a:rPr lang="en-US" dirty="0"/>
                  <a:t> than in control system. Receiver does not maintain the angle, but only creates </a:t>
                </a:r>
                <a:r>
                  <a:rPr lang="en-US" dirty="0" err="1"/>
                  <a:t>emf</a:t>
                </a:r>
                <a:r>
                  <a:rPr lang="en-US" dirty="0"/>
                  <a:t>. Torque is produced by a servo motor.</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Tree>
    <p:extLst>
      <p:ext uri="{BB962C8B-B14F-4D97-AF65-F5344CB8AC3E}">
        <p14:creationId xmlns:p14="http://schemas.microsoft.com/office/powerpoint/2010/main" val="3773456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 system quality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Remnant voltage – receiver voltage output at synchronous point.</a:t>
                </a:r>
              </a:p>
              <a:p>
                <a:r>
                  <a:rPr lang="en-US" dirty="0"/>
                  <a:t>Output voltage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=1°</m:t>
                    </m:r>
                  </m:oMath>
                </a14:m>
                <a:endParaRPr lang="en-US" dirty="0"/>
              </a:p>
              <a:p>
                <a:r>
                  <a:rPr lang="en-US" dirty="0"/>
                  <a:t>Output power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=1°</m:t>
                    </m:r>
                  </m:oMath>
                </a14:m>
                <a:endParaRPr lang="en-US" dirty="0"/>
              </a:p>
              <a:p>
                <a:r>
                  <a:rPr lang="en-US" dirty="0"/>
                  <a:t>Electric and magnetic asymmetry</a:t>
                </a:r>
              </a:p>
              <a:p>
                <a:r>
                  <a:rPr lang="en-US" dirty="0"/>
                  <a:t>Resistance of the transmission line</a:t>
                </a:r>
              </a:p>
              <a:p>
                <a:r>
                  <a:rPr lang="en-US" dirty="0"/>
                  <a:t>Number of receivers connected to a transmitter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Tree>
    <p:extLst>
      <p:ext uri="{BB962C8B-B14F-4D97-AF65-F5344CB8AC3E}">
        <p14:creationId xmlns:p14="http://schemas.microsoft.com/office/powerpoint/2010/main" val="2389663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Torque system quality factors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Output voltage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e>
                        </m:rad>
                      </m:den>
                    </m:f>
                    <m:r>
                      <a:rPr lang="en-US" b="0" i="1" smtClean="0">
                        <a:latin typeface="Cambria Math" panose="02040503050406030204" pitchFamily="18" charset="0"/>
                      </a:rPr>
                      <m:t>𝑓𝑁</m:t>
                    </m:r>
                    <m:r>
                      <m:rPr>
                        <m:sty m:val="p"/>
                      </m:rPr>
                      <a:rPr lang="en-US" b="0" i="0" smtClean="0">
                        <a:latin typeface="Cambria Math" panose="02040503050406030204" pitchFamily="18" charset="0"/>
                      </a:rPr>
                      <m:t>Φ</m:t>
                    </m:r>
                  </m:oMath>
                </a14:m>
                <a:r>
                  <a:rPr lang="en-US" dirty="0"/>
                  <a:t>. Output voltage can be increased by increasing the number of windings N or the line frequency f. </a:t>
                </a:r>
              </a:p>
              <a:p>
                <a:pPr marL="0" indent="0">
                  <a:buNone/>
                </a:pPr>
                <a:endParaRPr lang="en-US" dirty="0"/>
              </a:p>
              <a:p>
                <a:pPr marL="0" indent="0">
                  <a:buNone/>
                </a:pPr>
                <a:r>
                  <a:rPr lang="en-US" dirty="0"/>
                  <a:t>Accuracy is determined in the same manner as in the control system.</a:t>
                </a:r>
              </a:p>
              <a:p>
                <a:pPr marL="0" indent="0">
                  <a:buNone/>
                </a:pPr>
                <a:r>
                  <a:rPr lang="en-US" dirty="0"/>
                  <a:t> </a:t>
                </a:r>
              </a:p>
              <a:p>
                <a:pPr marL="0" indent="0">
                  <a:buNone/>
                </a:pPr>
                <a:r>
                  <a:rPr lang="en-US" dirty="0"/>
                  <a:t>Receivers are usually of non-salient type to avoid additional reluctance torque.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560"/>
                </a:stretch>
              </a:blipFill>
            </p:spPr>
            <p:txBody>
              <a:bodyPr/>
              <a:lstStyle/>
              <a:p>
                <a:r>
                  <a:rPr lang="en-US">
                    <a:noFill/>
                  </a:rPr>
                  <a:t> </a:t>
                </a:r>
              </a:p>
            </p:txBody>
          </p:sp>
        </mc:Fallback>
      </mc:AlternateContent>
    </p:spTree>
    <p:extLst>
      <p:ext uri="{BB962C8B-B14F-4D97-AF65-F5344CB8AC3E}">
        <p14:creationId xmlns:p14="http://schemas.microsoft.com/office/powerpoint/2010/main" val="36423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Microstepping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495925" cy="435133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𝛼</m:t>
                          </m:r>
                        </m:e>
                      </m:func>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𝑏</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𝑠</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𝛼</m:t>
                          </m:r>
                        </m:e>
                      </m:func>
                    </m:oMath>
                  </m:oMathPara>
                </a14:m>
                <a:endParaRPr lang="en-US" dirty="0"/>
              </a:p>
              <a:p>
                <a:pPr marL="0" indent="0">
                  <a:buNone/>
                </a:pPr>
                <a:r>
                  <a:rPr lang="en-US" dirty="0"/>
                  <a:t>To maintain a certain step size, currents must be changed according to the sin/cos relationship. </a:t>
                </a:r>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495925" cy="4351338"/>
              </a:xfrm>
              <a:blipFill>
                <a:blip r:embed="rId2"/>
                <a:stretch>
                  <a:fillRect l="-2331" r="-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0" name="Table 19"/>
              <p:cNvGraphicFramePr>
                <a:graphicFrameLocks noGrp="1"/>
              </p:cNvGraphicFramePr>
              <p:nvPr/>
            </p:nvGraphicFramePr>
            <p:xfrm>
              <a:off x="6448427" y="2157413"/>
              <a:ext cx="5366382" cy="2043112"/>
            </p:xfrm>
            <a:graphic>
              <a:graphicData uri="http://schemas.openxmlformats.org/drawingml/2006/table">
                <a:tbl>
                  <a:tblPr>
                    <a:tableStyleId>{5C22544A-7EE6-4342-B048-85BDC9FD1C3A}</a:tableStyleId>
                  </a:tblPr>
                  <a:tblGrid>
                    <a:gridCol w="766626">
                      <a:extLst>
                        <a:ext uri="{9D8B030D-6E8A-4147-A177-3AD203B41FA5}">
                          <a16:colId xmlns:a16="http://schemas.microsoft.com/office/drawing/2014/main" val="3153725249"/>
                        </a:ext>
                      </a:extLst>
                    </a:gridCol>
                    <a:gridCol w="766626">
                      <a:extLst>
                        <a:ext uri="{9D8B030D-6E8A-4147-A177-3AD203B41FA5}">
                          <a16:colId xmlns:a16="http://schemas.microsoft.com/office/drawing/2014/main" val="3233332738"/>
                        </a:ext>
                      </a:extLst>
                    </a:gridCol>
                    <a:gridCol w="766626">
                      <a:extLst>
                        <a:ext uri="{9D8B030D-6E8A-4147-A177-3AD203B41FA5}">
                          <a16:colId xmlns:a16="http://schemas.microsoft.com/office/drawing/2014/main" val="4286740870"/>
                        </a:ext>
                      </a:extLst>
                    </a:gridCol>
                    <a:gridCol w="766626">
                      <a:extLst>
                        <a:ext uri="{9D8B030D-6E8A-4147-A177-3AD203B41FA5}">
                          <a16:colId xmlns:a16="http://schemas.microsoft.com/office/drawing/2014/main" val="2183359292"/>
                        </a:ext>
                      </a:extLst>
                    </a:gridCol>
                    <a:gridCol w="766626">
                      <a:extLst>
                        <a:ext uri="{9D8B030D-6E8A-4147-A177-3AD203B41FA5}">
                          <a16:colId xmlns:a16="http://schemas.microsoft.com/office/drawing/2014/main" val="2227478900"/>
                        </a:ext>
                      </a:extLst>
                    </a:gridCol>
                    <a:gridCol w="766626">
                      <a:extLst>
                        <a:ext uri="{9D8B030D-6E8A-4147-A177-3AD203B41FA5}">
                          <a16:colId xmlns:a16="http://schemas.microsoft.com/office/drawing/2014/main" val="2868763620"/>
                        </a:ext>
                      </a:extLst>
                    </a:gridCol>
                    <a:gridCol w="766626">
                      <a:extLst>
                        <a:ext uri="{9D8B030D-6E8A-4147-A177-3AD203B41FA5}">
                          <a16:colId xmlns:a16="http://schemas.microsoft.com/office/drawing/2014/main" val="1251589273"/>
                        </a:ext>
                      </a:extLst>
                    </a:gridCol>
                  </a:tblGrid>
                  <a:tr h="255389">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u="none" strike="noStrike" dirty="0">
                              <a:effectLst/>
                            </a:rPr>
                            <a:t>1/3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dirty="0">
                              <a:effectLst/>
                            </a:rPr>
                            <a:t>1/4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a:effectLst/>
                            </a:rPr>
                            <a:t>1/5 step</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4832075"/>
                      </a:ext>
                    </a:extLst>
                  </a:tr>
                  <a:tr h="255389">
                    <a:tc>
                      <a:txBody>
                        <a:bodyPr/>
                        <a:lstStyle/>
                        <a:p>
                          <a:pPr algn="ctr" fontAlgn="b"/>
                          <a:r>
                            <a:rPr lang="en-US" sz="1100" u="none" strike="noStrike" dirty="0">
                              <a:effectLst/>
                            </a:rPr>
                            <a:t>Step </a:t>
                          </a:r>
                          <a:r>
                            <a:rPr lang="en-US" sz="1100" u="none" strike="noStrike" dirty="0" err="1">
                              <a:effectLst/>
                            </a:rPr>
                            <a:t>nr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𝑎</m:t>
                                  </m:r>
                                </m:sub>
                              </m:sSub>
                            </m:oMath>
                          </a14:m>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en-US" sz="1100" i="1" u="none" strike="noStrike" dirty="0" smtClean="0">
                                        <a:effectLst/>
                                        <a:latin typeface="Cambria Math" panose="02040503050406030204" pitchFamily="18" charset="0"/>
                                      </a:rPr>
                                    </m:ctrlPr>
                                  </m:sSubPr>
                                  <m:e>
                                    <m:r>
                                      <a:rPr lang="en-US" sz="1100" i="1" u="none" strike="noStrike" dirty="0" smtClean="0">
                                        <a:effectLst/>
                                        <a:latin typeface="Cambria Math" panose="02040503050406030204" pitchFamily="18" charset="0"/>
                                      </a:rPr>
                                      <m:t>𝐼</m:t>
                                    </m:r>
                                  </m:e>
                                  <m:sub>
                                    <m:r>
                                      <a:rPr lang="en-US" sz="1100" i="1" u="none" strike="noStrike" dirty="0" smtClean="0">
                                        <a:effectLst/>
                                        <a:latin typeface="Cambria Math" panose="02040503050406030204" pitchFamily="18" charset="0"/>
                                      </a:rPr>
                                      <m:t>𝑏</m:t>
                                    </m:r>
                                  </m:sub>
                                </m:sSub>
                              </m:oMath>
                            </m:oMathPara>
                          </a14:m>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3399"/>
                      </a:ext>
                    </a:extLst>
                  </a:tr>
                  <a:tr h="255389">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133924"/>
                      </a:ext>
                    </a:extLst>
                  </a:tr>
                  <a:tr h="255389">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3671332"/>
                      </a:ext>
                    </a:extLst>
                  </a:tr>
                  <a:tr h="255389">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510483"/>
                      </a:ext>
                    </a:extLst>
                  </a:tr>
                  <a:tr h="255389">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1360990"/>
                      </a:ext>
                    </a:extLst>
                  </a:tr>
                  <a:tr h="255389">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71072"/>
                      </a:ext>
                    </a:extLst>
                  </a:tr>
                  <a:tr h="255389">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9882761"/>
                      </a:ext>
                    </a:extLst>
                  </a:tr>
                </a:tbl>
              </a:graphicData>
            </a:graphic>
          </p:graphicFrame>
        </mc:Choice>
        <mc:Fallback xmlns="">
          <p:graphicFrame>
            <p:nvGraphicFramePr>
              <p:cNvPr id="20" name="Table 19"/>
              <p:cNvGraphicFramePr>
                <a:graphicFrameLocks noGrp="1"/>
              </p:cNvGraphicFramePr>
              <p:nvPr>
                <p:extLst>
                  <p:ext uri="{D42A27DB-BD31-4B8C-83A1-F6EECF244321}">
                    <p14:modId xmlns:p14="http://schemas.microsoft.com/office/powerpoint/2010/main" val="3973391463"/>
                  </p:ext>
                </p:extLst>
              </p:nvPr>
            </p:nvGraphicFramePr>
            <p:xfrm>
              <a:off x="6448427" y="2157413"/>
              <a:ext cx="5366382" cy="2043112"/>
            </p:xfrm>
            <a:graphic>
              <a:graphicData uri="http://schemas.openxmlformats.org/drawingml/2006/table">
                <a:tbl>
                  <a:tblPr>
                    <a:tableStyleId>{5C22544A-7EE6-4342-B048-85BDC9FD1C3A}</a:tableStyleId>
                  </a:tblPr>
                  <a:tblGrid>
                    <a:gridCol w="766626">
                      <a:extLst>
                        <a:ext uri="{9D8B030D-6E8A-4147-A177-3AD203B41FA5}">
                          <a16:colId xmlns:a16="http://schemas.microsoft.com/office/drawing/2014/main" val="3153725249"/>
                        </a:ext>
                      </a:extLst>
                    </a:gridCol>
                    <a:gridCol w="766626">
                      <a:extLst>
                        <a:ext uri="{9D8B030D-6E8A-4147-A177-3AD203B41FA5}">
                          <a16:colId xmlns:a16="http://schemas.microsoft.com/office/drawing/2014/main" val="3233332738"/>
                        </a:ext>
                      </a:extLst>
                    </a:gridCol>
                    <a:gridCol w="766626">
                      <a:extLst>
                        <a:ext uri="{9D8B030D-6E8A-4147-A177-3AD203B41FA5}">
                          <a16:colId xmlns:a16="http://schemas.microsoft.com/office/drawing/2014/main" val="4286740870"/>
                        </a:ext>
                      </a:extLst>
                    </a:gridCol>
                    <a:gridCol w="766626">
                      <a:extLst>
                        <a:ext uri="{9D8B030D-6E8A-4147-A177-3AD203B41FA5}">
                          <a16:colId xmlns:a16="http://schemas.microsoft.com/office/drawing/2014/main" val="2183359292"/>
                        </a:ext>
                      </a:extLst>
                    </a:gridCol>
                    <a:gridCol w="766626">
                      <a:extLst>
                        <a:ext uri="{9D8B030D-6E8A-4147-A177-3AD203B41FA5}">
                          <a16:colId xmlns:a16="http://schemas.microsoft.com/office/drawing/2014/main" val="2227478900"/>
                        </a:ext>
                      </a:extLst>
                    </a:gridCol>
                    <a:gridCol w="766626">
                      <a:extLst>
                        <a:ext uri="{9D8B030D-6E8A-4147-A177-3AD203B41FA5}">
                          <a16:colId xmlns:a16="http://schemas.microsoft.com/office/drawing/2014/main" val="2868763620"/>
                        </a:ext>
                      </a:extLst>
                    </a:gridCol>
                    <a:gridCol w="766626">
                      <a:extLst>
                        <a:ext uri="{9D8B030D-6E8A-4147-A177-3AD203B41FA5}">
                          <a16:colId xmlns:a16="http://schemas.microsoft.com/office/drawing/2014/main" val="1251589273"/>
                        </a:ext>
                      </a:extLst>
                    </a:gridCol>
                  </a:tblGrid>
                  <a:tr h="255389">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u="none" strike="noStrike" dirty="0">
                              <a:effectLst/>
                            </a:rPr>
                            <a:t>1/3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dirty="0">
                              <a:effectLst/>
                            </a:rPr>
                            <a:t>1/4 step</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u="none" strike="noStrike">
                              <a:effectLst/>
                            </a:rPr>
                            <a:t>1/5 step</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4832075"/>
                      </a:ext>
                    </a:extLst>
                  </a:tr>
                  <a:tr h="255389">
                    <a:tc>
                      <a:txBody>
                        <a:bodyPr/>
                        <a:lstStyle/>
                        <a:p>
                          <a:pPr algn="ctr" fontAlgn="b"/>
                          <a:r>
                            <a:rPr lang="en-US" sz="1100" u="none" strike="noStrike" dirty="0">
                              <a:effectLst/>
                            </a:rPr>
                            <a:t>Step </a:t>
                          </a:r>
                          <a:r>
                            <a:rPr lang="en-US" sz="1100" u="none" strike="noStrike" dirty="0" err="1">
                              <a:effectLst/>
                            </a:rPr>
                            <a:t>nr</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0794" t="-102381" r="-5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794" t="-102381" r="-401587" b="-619048"/>
                          </a:stretch>
                        </a:blipFill>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0794" t="-102381" r="-3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00794" t="-102381" r="-201587" b="-619048"/>
                          </a:stretch>
                        </a:blipFill>
                      </a:tcPr>
                    </a:tc>
                    <a:tc>
                      <a:txBody>
                        <a:bodyPr/>
                        <a:lstStyle/>
                        <a:p>
                          <a:endParaRPr lang="en-US"/>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0794" t="-102381" r="-101587" b="-619048"/>
                          </a:stretch>
                        </a:blipFill>
                      </a:tcPr>
                    </a:tc>
                    <a:tc>
                      <a:txBody>
                        <a:bodyPr/>
                        <a:lstStyle/>
                        <a:p>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0794" t="-102381" r="-1587" b="-619048"/>
                          </a:stretch>
                        </a:blipFill>
                      </a:tcPr>
                    </a:tc>
                    <a:extLst>
                      <a:ext uri="{0D108BD9-81ED-4DB2-BD59-A6C34878D82A}">
                        <a16:rowId xmlns:a16="http://schemas.microsoft.com/office/drawing/2014/main" val="3203399"/>
                      </a:ext>
                    </a:extLst>
                  </a:tr>
                  <a:tr h="255389">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7133924"/>
                      </a:ext>
                    </a:extLst>
                  </a:tr>
                  <a:tr h="255389">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3671332"/>
                      </a:ext>
                    </a:extLst>
                  </a:tr>
                  <a:tr h="255389">
                    <a:tc>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0.71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7510483"/>
                      </a:ext>
                    </a:extLst>
                  </a:tr>
                  <a:tr h="255389">
                    <a:tc>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0.92</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0.81</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1360990"/>
                      </a:ext>
                    </a:extLst>
                  </a:tr>
                  <a:tr h="255389">
                    <a:tc>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0.95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71072"/>
                      </a:ext>
                    </a:extLst>
                  </a:tr>
                  <a:tr h="255389">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0.00</a:t>
                          </a:r>
                          <a:endParaRPr lang="en-US" sz="11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9882761"/>
                      </a:ext>
                    </a:extLst>
                  </a:tr>
                </a:tbl>
              </a:graphicData>
            </a:graphic>
          </p:graphicFrame>
        </mc:Fallback>
      </mc:AlternateContent>
    </p:spTree>
    <p:extLst>
      <p:ext uri="{BB962C8B-B14F-4D97-AF65-F5344CB8AC3E}">
        <p14:creationId xmlns:p14="http://schemas.microsoft.com/office/powerpoint/2010/main" val="11559234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a:t>
            </a:r>
            <a:r>
              <a:rPr lang="en-US" dirty="0" err="1"/>
              <a:t>selsyn</a:t>
            </a:r>
            <a:endParaRPr lang="en-US" dirty="0"/>
          </a:p>
        </p:txBody>
      </p:sp>
      <p:pic>
        <p:nvPicPr>
          <p:cNvPr id="13314" name="Picture 2" descr="Torque differential transmitter (TD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2784084"/>
            <a:ext cx="7327900" cy="36929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690688"/>
            <a:ext cx="10515600" cy="923330"/>
          </a:xfrm>
          <a:prstGeom prst="rect">
            <a:avLst/>
          </a:prstGeom>
          <a:noFill/>
        </p:spPr>
        <p:txBody>
          <a:bodyPr wrap="square" rtlCol="0">
            <a:spAutoFit/>
          </a:bodyPr>
          <a:lstStyle/>
          <a:p>
            <a:r>
              <a:rPr lang="en-US" dirty="0"/>
              <a:t>Differential </a:t>
            </a:r>
            <a:r>
              <a:rPr lang="en-US" dirty="0" err="1"/>
              <a:t>selsyns</a:t>
            </a:r>
            <a:r>
              <a:rPr lang="en-US" dirty="0"/>
              <a:t> are used when two angles need to be added or </a:t>
            </a:r>
            <a:r>
              <a:rPr lang="en-US" dirty="0" err="1"/>
              <a:t>substracted</a:t>
            </a:r>
            <a:r>
              <a:rPr lang="en-US" dirty="0"/>
              <a:t>. Their construction is similar to asynchronous motors with phase wound rotors. They can either be a receiver or transmitter and are always used together with 2 other </a:t>
            </a:r>
            <a:r>
              <a:rPr lang="en-US" dirty="0" err="1"/>
              <a:t>selsyns</a:t>
            </a:r>
            <a:r>
              <a:rPr lang="en-US" dirty="0"/>
              <a:t>.</a:t>
            </a:r>
          </a:p>
        </p:txBody>
      </p:sp>
    </p:spTree>
    <p:extLst>
      <p:ext uri="{BB962C8B-B14F-4D97-AF65-F5344CB8AC3E}">
        <p14:creationId xmlns:p14="http://schemas.microsoft.com/office/powerpoint/2010/main" val="2612866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Resolvers</a:t>
            </a:r>
          </a:p>
        </p:txBody>
      </p:sp>
      <p:sp>
        <p:nvSpPr>
          <p:cNvPr id="3" name="Content Placeholder 2"/>
          <p:cNvSpPr>
            <a:spLocks noGrp="1"/>
          </p:cNvSpPr>
          <p:nvPr>
            <p:ph idx="1"/>
          </p:nvPr>
        </p:nvSpPr>
        <p:spPr/>
        <p:txBody>
          <a:bodyPr/>
          <a:lstStyle/>
          <a:p>
            <a:pPr marL="0" indent="0">
              <a:buNone/>
            </a:pPr>
            <a:r>
              <a:rPr lang="en-US" dirty="0"/>
              <a:t>A resolver is a type of rotary electrical transformer used for measuring degrees of rotation. It is considered an analog device, and has digital counterparts such as the digital resolver, rotary (or pulse) encoder. It is an AC machine whose output voltage is proportional to sin or cos to the angle of rotation. </a:t>
            </a:r>
          </a:p>
        </p:txBody>
      </p:sp>
    </p:spTree>
    <p:extLst>
      <p:ext uri="{BB962C8B-B14F-4D97-AF65-F5344CB8AC3E}">
        <p14:creationId xmlns:p14="http://schemas.microsoft.com/office/powerpoint/2010/main" val="1140378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Resolver</a:t>
            </a:r>
            <a:endParaRPr lang="en-US" dirty="0"/>
          </a:p>
        </p:txBody>
      </p:sp>
      <p:sp>
        <p:nvSpPr>
          <p:cNvPr id="3" name="Content Placeholder 2"/>
          <p:cNvSpPr>
            <a:spLocks noGrp="1"/>
          </p:cNvSpPr>
          <p:nvPr>
            <p:ph idx="1"/>
          </p:nvPr>
        </p:nvSpPr>
        <p:spPr>
          <a:xfrm>
            <a:off x="838200" y="1825625"/>
            <a:ext cx="5669692" cy="4351338"/>
          </a:xfrm>
        </p:spPr>
        <p:txBody>
          <a:bodyPr>
            <a:normAutofit lnSpcReduction="10000"/>
          </a:bodyPr>
          <a:lstStyle/>
          <a:p>
            <a:pPr marL="0" indent="0">
              <a:buNone/>
            </a:pPr>
            <a:r>
              <a:rPr lang="en-US" dirty="0"/>
              <a:t>A resolver uses the same basic physical principles as an electrical transformer. Resolvers typically use copper windings in its stator and a machined metal rotor. The inductive coupling between the windings varies according to the angular position of the rotor. The resolver is energized with an AC signal and the resulting output from the transformer windings is measured to provide an electrical signal which is proportional to angle.</a:t>
            </a:r>
          </a:p>
        </p:txBody>
      </p:sp>
      <p:pic>
        <p:nvPicPr>
          <p:cNvPr id="2050" name="Picture 2" descr="Resolver operated with its rotor winding as primary.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571" y="365125"/>
            <a:ext cx="5758429" cy="367184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7808719" y="4275969"/>
                <a:ext cx="3000052" cy="23387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lt-LT" sz="2400" b="0" i="1" smtClean="0">
                              <a:latin typeface="Cambria Math" panose="02040503050406030204" pitchFamily="18" charset="0"/>
                            </a:rPr>
                          </m:ctrlPr>
                        </m:sSubPr>
                        <m:e>
                          <m:r>
                            <a:rPr lang="lt-LT" sz="2400" b="0" i="1" smtClean="0">
                              <a:latin typeface="Cambria Math" panose="02040503050406030204" pitchFamily="18" charset="0"/>
                            </a:rPr>
                            <m:t>𝑉</m:t>
                          </m:r>
                        </m:e>
                        <m:sub>
                          <m:r>
                            <a:rPr lang="lt-LT" sz="2400" b="0" i="1" smtClean="0">
                              <a:latin typeface="Cambria Math" panose="02040503050406030204" pitchFamily="18" charset="0"/>
                            </a:rPr>
                            <m:t>𝑠𝑖𝑛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𝑎</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rPr>
                            <m:t>𝜔</m:t>
                          </m:r>
                          <m:r>
                            <a:rPr lang="en-US" sz="2400" b="0" i="1" smtClean="0">
                              <a:latin typeface="Cambria Math" panose="02040503050406030204" pitchFamily="18" charset="0"/>
                            </a:rPr>
                            <m:t>𝑡</m:t>
                          </m:r>
                        </m:e>
                      </m:func>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sin</m:t>
                          </m:r>
                        </m:fName>
                        <m:e>
                          <m:r>
                            <a:rPr lang="en-US" sz="2400" b="0" i="1" smtClean="0">
                              <a:latin typeface="Cambria Math" panose="02040503050406030204" pitchFamily="18" charset="0"/>
                            </a:rPr>
                            <m:t>𝛼</m:t>
                          </m:r>
                        </m:e>
                      </m:func>
                    </m:oMath>
                  </m:oMathPara>
                </a14:m>
                <a:endParaRPr lang="en-US" sz="2400" dirty="0"/>
              </a:p>
              <a:p>
                <a:pPr/>
                <a14:m>
                  <m:oMathPara xmlns:m="http://schemas.openxmlformats.org/officeDocument/2006/math">
                    <m:oMathParaPr>
                      <m:jc m:val="centerGroup"/>
                    </m:oMathParaPr>
                    <m:oMath xmlns:m="http://schemas.openxmlformats.org/officeDocument/2006/math">
                      <m:sSub>
                        <m:sSubPr>
                          <m:ctrlPr>
                            <a:rPr lang="lt-LT" sz="2400" i="1">
                              <a:latin typeface="Cambria Math" panose="02040503050406030204" pitchFamily="18" charset="0"/>
                            </a:rPr>
                          </m:ctrlPr>
                        </m:sSubPr>
                        <m:e>
                          <m:r>
                            <a:rPr lang="lt-LT" sz="2400" i="1">
                              <a:latin typeface="Cambria Math" panose="02040503050406030204" pitchFamily="18" charset="0"/>
                            </a:rPr>
                            <m:t>𝑉</m:t>
                          </m:r>
                        </m:e>
                        <m:sub>
                          <m:r>
                            <a:rPr lang="en-US" sz="2400" b="0" i="1" smtClean="0">
                              <a:latin typeface="Cambria Math" panose="02040503050406030204" pitchFamily="18" charset="0"/>
                            </a:rPr>
                            <m:t>𝑐𝑜𝑠</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𝑎</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𝜔</m:t>
                          </m:r>
                          <m:r>
                            <a:rPr lang="en-US" sz="2400" i="1">
                              <a:latin typeface="Cambria Math" panose="02040503050406030204" pitchFamily="18" charset="0"/>
                            </a:rPr>
                            <m:t>𝑡</m:t>
                          </m:r>
                        </m:e>
                      </m:func>
                      <m:func>
                        <m:funcPr>
                          <m:ctrlPr>
                            <a:rPr lang="en-US" sz="2400" i="1">
                              <a:latin typeface="Cambria Math" panose="02040503050406030204" pitchFamily="18" charset="0"/>
                            </a:rPr>
                          </m:ctrlPr>
                        </m:funcPr>
                        <m:fName>
                          <m:r>
                            <m:rPr>
                              <m:sty m:val="p"/>
                            </m:rPr>
                            <a:rPr lang="en-US" sz="2400" b="0" i="0" smtClean="0">
                              <a:latin typeface="Cambria Math" panose="02040503050406030204" pitchFamily="18" charset="0"/>
                            </a:rPr>
                            <m:t>cos</m:t>
                          </m:r>
                        </m:fName>
                        <m:e>
                          <m:r>
                            <a:rPr lang="en-US" sz="2400" i="1">
                              <a:latin typeface="Cambria Math" panose="02040503050406030204" pitchFamily="18" charset="0"/>
                            </a:rPr>
                            <m:t>𝛼</m:t>
                          </m:r>
                        </m:e>
                      </m:func>
                    </m:oMath>
                  </m:oMathPara>
                </a14:m>
                <a:endParaRPr lang="en-US" sz="2400" dirty="0"/>
              </a:p>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sSub>
                            <m:sSubPr>
                              <m:ctrlPr>
                                <a:rPr lang="lt-LT" sz="2400" i="1">
                                  <a:latin typeface="Cambria Math" panose="02040503050406030204" pitchFamily="18" charset="0"/>
                                </a:rPr>
                              </m:ctrlPr>
                            </m:sSubPr>
                            <m:e>
                              <m:r>
                                <a:rPr lang="lt-LT" sz="2400" i="1">
                                  <a:latin typeface="Cambria Math" panose="02040503050406030204" pitchFamily="18" charset="0"/>
                                </a:rPr>
                                <m:t>𝑉</m:t>
                              </m:r>
                            </m:e>
                            <m:sub>
                              <m:r>
                                <a:rPr lang="lt-LT" sz="2400" i="1">
                                  <a:latin typeface="Cambria Math" panose="02040503050406030204" pitchFamily="18" charset="0"/>
                                </a:rPr>
                                <m:t>𝑠𝑖𝑛</m:t>
                              </m:r>
                            </m:sub>
                          </m:sSub>
                        </m:num>
                        <m:den>
                          <m:sSub>
                            <m:sSubPr>
                              <m:ctrlPr>
                                <a:rPr lang="lt-LT" sz="2400" i="1">
                                  <a:latin typeface="Cambria Math" panose="02040503050406030204" pitchFamily="18" charset="0"/>
                                </a:rPr>
                              </m:ctrlPr>
                            </m:sSubPr>
                            <m:e>
                              <m:r>
                                <a:rPr lang="lt-LT" sz="2400" i="1">
                                  <a:latin typeface="Cambria Math" panose="02040503050406030204" pitchFamily="18" charset="0"/>
                                </a:rPr>
                                <m:t>𝑉</m:t>
                              </m:r>
                            </m:e>
                            <m:sub>
                              <m:r>
                                <a:rPr lang="en-US" sz="2400" i="1">
                                  <a:latin typeface="Cambria Math" panose="02040503050406030204" pitchFamily="18" charset="0"/>
                                </a:rPr>
                                <m:t>𝑐𝑜𝑠</m:t>
                              </m:r>
                            </m:sub>
                          </m:sSub>
                        </m:den>
                      </m:f>
                      <m:r>
                        <a:rPr lang="en-US" sz="2400" i="1">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m:t>
                          </m:r>
                        </m:fName>
                        <m:e>
                          <m:r>
                            <a:rPr lang="en-US" sz="2400" b="0" i="1" smtClean="0">
                              <a:latin typeface="Cambria Math" panose="02040503050406030204" pitchFamily="18" charset="0"/>
                            </a:rPr>
                            <m:t>𝛼</m:t>
                          </m:r>
                        </m:e>
                      </m:func>
                    </m:oMath>
                  </m:oMathPara>
                </a14:m>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arctan</m:t>
                          </m:r>
                        </m:fName>
                        <m:e>
                          <m:f>
                            <m:fPr>
                              <m:ctrlPr>
                                <a:rPr lang="en-US" sz="2400" i="1">
                                  <a:latin typeface="Cambria Math" panose="02040503050406030204" pitchFamily="18" charset="0"/>
                                </a:rPr>
                              </m:ctrlPr>
                            </m:fPr>
                            <m:num>
                              <m:sSub>
                                <m:sSubPr>
                                  <m:ctrlPr>
                                    <a:rPr lang="lt-LT" sz="2400" i="1">
                                      <a:latin typeface="Cambria Math" panose="02040503050406030204" pitchFamily="18" charset="0"/>
                                    </a:rPr>
                                  </m:ctrlPr>
                                </m:sSubPr>
                                <m:e>
                                  <m:r>
                                    <a:rPr lang="lt-LT" sz="2400" i="1">
                                      <a:latin typeface="Cambria Math" panose="02040503050406030204" pitchFamily="18" charset="0"/>
                                    </a:rPr>
                                    <m:t>𝑉</m:t>
                                  </m:r>
                                </m:e>
                                <m:sub>
                                  <m:r>
                                    <a:rPr lang="lt-LT" sz="2400" i="1">
                                      <a:latin typeface="Cambria Math" panose="02040503050406030204" pitchFamily="18" charset="0"/>
                                    </a:rPr>
                                    <m:t>𝑠𝑖𝑛</m:t>
                                  </m:r>
                                </m:sub>
                              </m:sSub>
                            </m:num>
                            <m:den>
                              <m:sSub>
                                <m:sSubPr>
                                  <m:ctrlPr>
                                    <a:rPr lang="lt-LT" sz="2400" i="1">
                                      <a:latin typeface="Cambria Math" panose="02040503050406030204" pitchFamily="18" charset="0"/>
                                    </a:rPr>
                                  </m:ctrlPr>
                                </m:sSubPr>
                                <m:e>
                                  <m:r>
                                    <a:rPr lang="lt-LT" sz="2400" i="1">
                                      <a:latin typeface="Cambria Math" panose="02040503050406030204" pitchFamily="18" charset="0"/>
                                    </a:rPr>
                                    <m:t>𝑉</m:t>
                                  </m:r>
                                </m:e>
                                <m:sub>
                                  <m:r>
                                    <a:rPr lang="en-US" sz="2400" i="1">
                                      <a:latin typeface="Cambria Math" panose="02040503050406030204" pitchFamily="18" charset="0"/>
                                    </a:rPr>
                                    <m:t>𝑐𝑜𝑠</m:t>
                                  </m:r>
                                </m:sub>
                              </m:sSub>
                            </m:den>
                          </m:f>
                        </m:e>
                      </m:func>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7808719" y="4275969"/>
                <a:ext cx="3000052" cy="233871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73968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Contactless resolvers.</a:t>
            </a:r>
          </a:p>
        </p:txBody>
      </p:sp>
      <p:pic>
        <p:nvPicPr>
          <p:cNvPr id="1026" name="Picture 2" descr="Synchro Systems - What&amp;#39;s a Resol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2021" y="372729"/>
            <a:ext cx="3514554" cy="2635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838200" y="1913214"/>
            <a:ext cx="4569206" cy="2360454"/>
          </a:xfrm>
          <a:prstGeom prst="rect">
            <a:avLst/>
          </a:prstGeom>
        </p:spPr>
      </p:pic>
      <p:pic>
        <p:nvPicPr>
          <p:cNvPr id="6" name="Picture 5"/>
          <p:cNvPicPr>
            <a:picLocks noChangeAspect="1"/>
          </p:cNvPicPr>
          <p:nvPr/>
        </p:nvPicPr>
        <p:blipFill>
          <a:blip r:embed="rId4"/>
          <a:stretch>
            <a:fillRect/>
          </a:stretch>
        </p:blipFill>
        <p:spPr>
          <a:xfrm>
            <a:off x="838200" y="4273668"/>
            <a:ext cx="4569206" cy="2513064"/>
          </a:xfrm>
          <a:prstGeom prst="rect">
            <a:avLst/>
          </a:prstGeom>
        </p:spPr>
      </p:pic>
      <p:pic>
        <p:nvPicPr>
          <p:cNvPr id="7" name="Picture 6"/>
          <p:cNvPicPr>
            <a:picLocks noChangeAspect="1"/>
          </p:cNvPicPr>
          <p:nvPr/>
        </p:nvPicPr>
        <p:blipFill rotWithShape="1">
          <a:blip r:embed="rId5"/>
          <a:srcRect r="32943" b="15955"/>
          <a:stretch/>
        </p:blipFill>
        <p:spPr>
          <a:xfrm>
            <a:off x="6155815" y="3488422"/>
            <a:ext cx="3902585" cy="2945934"/>
          </a:xfrm>
          <a:prstGeom prst="rect">
            <a:avLst/>
          </a:prstGeom>
        </p:spPr>
      </p:pic>
    </p:spTree>
    <p:extLst>
      <p:ext uri="{BB962C8B-B14F-4D97-AF65-F5344CB8AC3E}">
        <p14:creationId xmlns:p14="http://schemas.microsoft.com/office/powerpoint/2010/main" val="129847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Reluctance stepper motors: basics</a:t>
            </a:r>
          </a:p>
        </p:txBody>
      </p:sp>
      <p:pic>
        <p:nvPicPr>
          <p:cNvPr id="2050" name="Picture 2" descr="https://i.ytimg.com/vi/hmP5CSIendo/maxresdefault.jpg"/>
          <p:cNvPicPr>
            <a:picLocks noChangeAspect="1" noChangeArrowheads="1"/>
          </p:cNvPicPr>
          <p:nvPr/>
        </p:nvPicPr>
        <p:blipFill rotWithShape="1">
          <a:blip r:embed="rId2">
            <a:extLst>
              <a:ext uri="{28A0092B-C50C-407E-A947-70E740481C1C}">
                <a14:useLocalDpi xmlns:a14="http://schemas.microsoft.com/office/drawing/2010/main" val="0"/>
              </a:ext>
            </a:extLst>
          </a:blip>
          <a:srcRect l="15522" t="1528" r="11667" b="1933"/>
          <a:stretch/>
        </p:blipFill>
        <p:spPr bwMode="auto">
          <a:xfrm>
            <a:off x="6356858" y="2657482"/>
            <a:ext cx="5619750" cy="419119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685601" y="4383750"/>
            <a:ext cx="3717213" cy="1550528"/>
            <a:chOff x="4723701" y="4393072"/>
            <a:chExt cx="3717213" cy="1550528"/>
          </a:xfrm>
        </p:grpSpPr>
        <p:cxnSp>
          <p:nvCxnSpPr>
            <p:cNvPr id="6" name="Straight Connector 5"/>
            <p:cNvCxnSpPr/>
            <p:nvPr/>
          </p:nvCxnSpPr>
          <p:spPr>
            <a:xfrm flipH="1">
              <a:off x="5664377" y="4762402"/>
              <a:ext cx="2776537"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723701" y="4393072"/>
              <a:ext cx="1927579" cy="369332"/>
            </a:xfrm>
            <a:prstGeom prst="rect">
              <a:avLst/>
            </a:prstGeom>
            <a:noFill/>
          </p:spPr>
          <p:txBody>
            <a:bodyPr wrap="none" rtlCol="0">
              <a:spAutoFit/>
            </a:bodyPr>
            <a:lstStyle/>
            <a:p>
              <a:r>
                <a:rPr lang="en-US" dirty="0"/>
                <a:t>Lowest Reluctance</a:t>
              </a:r>
            </a:p>
          </p:txBody>
        </p:sp>
        <p:cxnSp>
          <p:nvCxnSpPr>
            <p:cNvPr id="9" name="Straight Connector 8"/>
            <p:cNvCxnSpPr/>
            <p:nvPr/>
          </p:nvCxnSpPr>
          <p:spPr>
            <a:xfrm flipH="1">
              <a:off x="5764389" y="4762402"/>
              <a:ext cx="2676525" cy="1181198"/>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rot="20110224">
              <a:off x="4984380" y="5553854"/>
              <a:ext cx="2025876" cy="369332"/>
            </a:xfrm>
            <a:prstGeom prst="rect">
              <a:avLst/>
            </a:prstGeom>
            <a:noFill/>
          </p:spPr>
          <p:txBody>
            <a:bodyPr wrap="none" rtlCol="0">
              <a:spAutoFit/>
            </a:bodyPr>
            <a:lstStyle/>
            <a:p>
              <a:r>
                <a:rPr lang="en-US" dirty="0"/>
                <a:t>Highest </a:t>
              </a:r>
              <a:r>
                <a:rPr lang="en-US" dirty="0" err="1"/>
                <a:t>reluctancex</a:t>
              </a:r>
              <a:endParaRPr lang="en-US" dirty="0"/>
            </a:p>
          </p:txBody>
        </p:sp>
      </p:grpSp>
      <p:sp>
        <p:nvSpPr>
          <p:cNvPr id="4" name="TextBox 3"/>
          <p:cNvSpPr txBox="1"/>
          <p:nvPr/>
        </p:nvSpPr>
        <p:spPr>
          <a:xfrm>
            <a:off x="828675" y="1828800"/>
            <a:ext cx="4935714" cy="2554545"/>
          </a:xfrm>
          <a:prstGeom prst="rect">
            <a:avLst/>
          </a:prstGeom>
          <a:noFill/>
        </p:spPr>
        <p:txBody>
          <a:bodyPr wrap="square" rtlCol="0">
            <a:spAutoFit/>
          </a:bodyPr>
          <a:lstStyle/>
          <a:p>
            <a:pPr algn="just"/>
            <a:r>
              <a:rPr lang="en-US" sz="2000" dirty="0"/>
              <a:t>Reluctance motors are synchronous motors that do not have coils or magnets in their rotor. Rotor is comprised such that magnetic resistance would vary with rotation angle. In steppers, this is realized this by including teeth into rotor. Teeth represent path of lowest reluctance and the gaps- highest. This makes the rotor of salient type.</a:t>
            </a:r>
          </a:p>
        </p:txBody>
      </p:sp>
      <p:grpSp>
        <p:nvGrpSpPr>
          <p:cNvPr id="13" name="Group 12"/>
          <p:cNvGrpSpPr/>
          <p:nvPr/>
        </p:nvGrpSpPr>
        <p:grpSpPr>
          <a:xfrm rot="5128971">
            <a:off x="6302473" y="2454739"/>
            <a:ext cx="3246257" cy="1469051"/>
            <a:chOff x="4737761" y="4267787"/>
            <a:chExt cx="3703153" cy="1675813"/>
          </a:xfrm>
        </p:grpSpPr>
        <p:cxnSp>
          <p:nvCxnSpPr>
            <p:cNvPr id="14" name="Straight Connector 13"/>
            <p:cNvCxnSpPr/>
            <p:nvPr/>
          </p:nvCxnSpPr>
          <p:spPr>
            <a:xfrm flipH="1">
              <a:off x="5664377" y="4762402"/>
              <a:ext cx="2776537" cy="0"/>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rot="20186971">
              <a:off x="4941349" y="5427631"/>
              <a:ext cx="1927579" cy="369332"/>
            </a:xfrm>
            <a:prstGeom prst="rect">
              <a:avLst/>
            </a:prstGeom>
            <a:noFill/>
          </p:spPr>
          <p:txBody>
            <a:bodyPr wrap="none" rtlCol="0">
              <a:spAutoFit/>
            </a:bodyPr>
            <a:lstStyle/>
            <a:p>
              <a:r>
                <a:rPr lang="en-US" dirty="0"/>
                <a:t>Lowest Reluctance</a:t>
              </a:r>
            </a:p>
          </p:txBody>
        </p:sp>
        <p:cxnSp>
          <p:nvCxnSpPr>
            <p:cNvPr id="16" name="Straight Connector 15"/>
            <p:cNvCxnSpPr/>
            <p:nvPr/>
          </p:nvCxnSpPr>
          <p:spPr>
            <a:xfrm flipH="1">
              <a:off x="5764389" y="4762402"/>
              <a:ext cx="2676525" cy="1181198"/>
            </a:xfrm>
            <a:prstGeom prst="line">
              <a:avLst/>
            </a:prstGeom>
            <a:ln w="127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rot="271029">
              <a:off x="4737761" y="4267787"/>
              <a:ext cx="2201584" cy="421314"/>
            </a:xfrm>
            <a:prstGeom prst="rect">
              <a:avLst/>
            </a:prstGeom>
            <a:noFill/>
          </p:spPr>
          <p:txBody>
            <a:bodyPr wrap="none" rtlCol="0">
              <a:spAutoFit/>
            </a:bodyPr>
            <a:lstStyle/>
            <a:p>
              <a:r>
                <a:rPr lang="en-US" dirty="0"/>
                <a:t>Highest reluctance</a:t>
              </a:r>
            </a:p>
          </p:txBody>
        </p:sp>
      </p:grpSp>
      <p:pic>
        <p:nvPicPr>
          <p:cNvPr id="3" name="Picture 2"/>
          <p:cNvPicPr>
            <a:picLocks noChangeAspect="1"/>
          </p:cNvPicPr>
          <p:nvPr/>
        </p:nvPicPr>
        <p:blipFill>
          <a:blip r:embed="rId3"/>
          <a:stretch>
            <a:fillRect/>
          </a:stretch>
        </p:blipFill>
        <p:spPr>
          <a:xfrm>
            <a:off x="9833794" y="85831"/>
            <a:ext cx="2053900" cy="2325308"/>
          </a:xfrm>
          <a:prstGeom prst="rect">
            <a:avLst/>
          </a:prstGeom>
        </p:spPr>
      </p:pic>
      <p:sp>
        <p:nvSpPr>
          <p:cNvPr id="5" name="Rectangle 4"/>
          <p:cNvSpPr/>
          <p:nvPr/>
        </p:nvSpPr>
        <p:spPr>
          <a:xfrm>
            <a:off x="9577975" y="0"/>
            <a:ext cx="846946" cy="4613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385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Multi-stack stepping motors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Steppers can be built in layers. If they have more than one section, they are said to be multi-stack or cascade type. Rotor poles are rotated in each layer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𝑟𝑜𝑡𝑜𝑟</m:t>
                        </m:r>
                      </m:sub>
                    </m:sSub>
                  </m:oMath>
                </a14:m>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𝑠</m:t>
                        </m:r>
                      </m:sub>
                    </m:sSub>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23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104036" y="3273127"/>
            <a:ext cx="7983928" cy="2903836"/>
          </a:xfrm>
          <a:prstGeom prst="rect">
            <a:avLst/>
          </a:prstGeom>
        </p:spPr>
      </p:pic>
      <p:sp>
        <p:nvSpPr>
          <p:cNvPr id="5" name="Rectangle 4"/>
          <p:cNvSpPr/>
          <p:nvPr/>
        </p:nvSpPr>
        <p:spPr>
          <a:xfrm>
            <a:off x="2512539" y="6311900"/>
            <a:ext cx="7776519" cy="369332"/>
          </a:xfrm>
          <a:prstGeom prst="rect">
            <a:avLst/>
          </a:prstGeom>
        </p:spPr>
        <p:txBody>
          <a:bodyPr wrap="square">
            <a:spAutoFit/>
          </a:bodyPr>
          <a:lstStyle/>
          <a:p>
            <a:r>
              <a:rPr lang="en-US" dirty="0">
                <a:solidFill>
                  <a:srgbClr val="131413"/>
                </a:solidFill>
                <a:latin typeface="YbnxlgKdwtsyGjfmtlHhclgsTimes-Roman"/>
              </a:rPr>
              <a:t>Multi-stack VR stepping motor: </a:t>
            </a:r>
            <a:r>
              <a:rPr lang="en-US" b="1" dirty="0">
                <a:solidFill>
                  <a:srgbClr val="131413"/>
                </a:solidFill>
                <a:latin typeface="HhxxqnRnfqxwVqjnyhQljvnyTimes-Bold"/>
              </a:rPr>
              <a:t>a </a:t>
            </a:r>
            <a:r>
              <a:rPr lang="en-US" dirty="0" err="1">
                <a:solidFill>
                  <a:srgbClr val="131413"/>
                </a:solidFill>
                <a:latin typeface="YbnxlgKdwtsyGjfmtlHhclgsTimes-Roman"/>
              </a:rPr>
              <a:t>homopolar</a:t>
            </a:r>
            <a:r>
              <a:rPr lang="en-US" dirty="0">
                <a:solidFill>
                  <a:srgbClr val="131413"/>
                </a:solidFill>
                <a:latin typeface="YbnxlgKdwtsyGjfmtlHhclgsTimes-Roman"/>
              </a:rPr>
              <a:t>, </a:t>
            </a:r>
            <a:r>
              <a:rPr lang="en-US" b="1" dirty="0">
                <a:solidFill>
                  <a:srgbClr val="131413"/>
                </a:solidFill>
                <a:latin typeface="HhxxqnRnfqxwVqjnyhQljvnyTimes-Bold"/>
              </a:rPr>
              <a:t>b </a:t>
            </a:r>
            <a:r>
              <a:rPr lang="en-US" dirty="0" err="1">
                <a:solidFill>
                  <a:srgbClr val="131413"/>
                </a:solidFill>
                <a:latin typeface="YbnxlgKdwtsyGjfmtlHhclgsTimes-Roman"/>
              </a:rPr>
              <a:t>heteropolar</a:t>
            </a:r>
            <a:endParaRPr lang="en-US" dirty="0"/>
          </a:p>
        </p:txBody>
      </p:sp>
    </p:spTree>
    <p:extLst>
      <p:ext uri="{BB962C8B-B14F-4D97-AF65-F5344CB8AC3E}">
        <p14:creationId xmlns:p14="http://schemas.microsoft.com/office/powerpoint/2010/main" val="2860953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lIns="0" tIns="0" rIns="0" bIns="0"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headEnd type="none" w="med" len="med"/>
          <a:tailEnd type="none" w="med" len="med"/>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36697</TotalTime>
  <Words>4958</Words>
  <Application>Microsoft Office PowerPoint</Application>
  <PresentationFormat>Widescreen</PresentationFormat>
  <Paragraphs>550</Paragraphs>
  <Slides>73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Calibri</vt:lpstr>
      <vt:lpstr>Calibri Light</vt:lpstr>
      <vt:lpstr>Cambria Math</vt:lpstr>
      <vt:lpstr>HhxxqnRnfqxwVqjnyhQljvnyTimes-Bold</vt:lpstr>
      <vt:lpstr>Times New Roman</vt:lpstr>
      <vt:lpstr>Unispace</vt:lpstr>
      <vt:lpstr>YbnxlgKdwtsyGjfmtlHhclgsTimes-Roman</vt:lpstr>
      <vt:lpstr>Office Theme</vt:lpstr>
      <vt:lpstr>Previously on  </vt:lpstr>
      <vt:lpstr>What’s a stepper motor?</vt:lpstr>
      <vt:lpstr>Stepped magnetic field</vt:lpstr>
      <vt:lpstr>Full step mode</vt:lpstr>
      <vt:lpstr>Half step</vt:lpstr>
      <vt:lpstr>Microstepping</vt:lpstr>
      <vt:lpstr>Microstepping</vt:lpstr>
      <vt:lpstr>Reluctance stepper motors: basics</vt:lpstr>
      <vt:lpstr>Multi-stack stepping motors</vt:lpstr>
      <vt:lpstr>Permanent magnet steppers</vt:lpstr>
      <vt:lpstr>Hybrid stepper motors</vt:lpstr>
      <vt:lpstr>PowerPoint Presentation</vt:lpstr>
      <vt:lpstr>PowerPoint Presentation</vt:lpstr>
      <vt:lpstr>Mechatronic Equipment: Sensors for mechatronic systems</vt:lpstr>
      <vt:lpstr>Tachogenerator</vt:lpstr>
      <vt:lpstr>Tachogenerators are used:</vt:lpstr>
      <vt:lpstr>Techogenerators: requirements</vt:lpstr>
      <vt:lpstr>DC tachogenertor</vt:lpstr>
      <vt:lpstr>DC tachogenertor construction.</vt:lpstr>
      <vt:lpstr>How to make electricity from motion?</vt:lpstr>
      <vt:lpstr>Commutator/Collector</vt:lpstr>
      <vt:lpstr>Working principle</vt:lpstr>
      <vt:lpstr>PowerPoint Presentation</vt:lpstr>
      <vt:lpstr>Transfer coefficient</vt:lpstr>
      <vt:lpstr>Non ideal tacho</vt:lpstr>
      <vt:lpstr>Reminder: Armature reaction</vt:lpstr>
      <vt:lpstr>Real tachogenerator</vt:lpstr>
      <vt:lpstr>ERRORS: sources</vt:lpstr>
      <vt:lpstr>Errors: Load resistance </vt:lpstr>
      <vt:lpstr>Linearity error</vt:lpstr>
      <vt:lpstr>Calibration error</vt:lpstr>
      <vt:lpstr>Brush contact resistance</vt:lpstr>
      <vt:lpstr>Armature reaction</vt:lpstr>
      <vt:lpstr>Output voltage asymmetry</vt:lpstr>
      <vt:lpstr>Thermal drift</vt:lpstr>
      <vt:lpstr>Collector and brushes</vt:lpstr>
      <vt:lpstr>Main parameters</vt:lpstr>
      <vt:lpstr>Measuring acceleration</vt:lpstr>
      <vt:lpstr>AC tachogenerator</vt:lpstr>
      <vt:lpstr>PowerPoint Presentation</vt:lpstr>
      <vt:lpstr>Asynchronous tachogenerator: drag-cup tach</vt:lpstr>
      <vt:lpstr>Asynchronous tachogenerator: no rotation</vt:lpstr>
      <vt:lpstr>Asynchronous tachogenerator: rotation</vt:lpstr>
      <vt:lpstr>Synchos/selsyns</vt:lpstr>
      <vt:lpstr>Functional categories</vt:lpstr>
      <vt:lpstr>Functional categories</vt:lpstr>
      <vt:lpstr>Construction</vt:lpstr>
      <vt:lpstr>Construction</vt:lpstr>
      <vt:lpstr>Construction</vt:lpstr>
      <vt:lpstr>Uses</vt:lpstr>
      <vt:lpstr>Uses</vt:lpstr>
      <vt:lpstr>Uses</vt:lpstr>
      <vt:lpstr>Working principle:  1 phase </vt:lpstr>
      <vt:lpstr>Let’s do math</vt:lpstr>
      <vt:lpstr>Synchronization torque</vt:lpstr>
      <vt:lpstr>Synchronization torque</vt:lpstr>
      <vt:lpstr>Errors</vt:lpstr>
      <vt:lpstr>Errors</vt:lpstr>
      <vt:lpstr>Some facts about operation </vt:lpstr>
      <vt:lpstr>Some facts about operation </vt:lpstr>
      <vt:lpstr>Angle transfer accuracy depends on</vt:lpstr>
      <vt:lpstr>Angle transfer accuracy</vt:lpstr>
      <vt:lpstr>Angle transfer accuracy</vt:lpstr>
      <vt:lpstr>Angle transfer accuracy</vt:lpstr>
      <vt:lpstr>Dynamic regime</vt:lpstr>
      <vt:lpstr>Torque system</vt:lpstr>
      <vt:lpstr>Torque system </vt:lpstr>
      <vt:lpstr>Torque system quality factors</vt:lpstr>
      <vt:lpstr>Torque system quality factors</vt:lpstr>
      <vt:lpstr>Differential selsyn</vt:lpstr>
      <vt:lpstr>Resolvers</vt:lpstr>
      <vt:lpstr>Resolver</vt:lpstr>
      <vt:lpstr>Contactless resolvers.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Mechatronic Equipment: Introduction</dc:title>
  <dc:creator>Vilius Vertelis</dc:creator>
  <cp:lastModifiedBy>SAULIUS PAUKŠTĖ</cp:lastModifiedBy>
  <cp:revision>683</cp:revision>
  <dcterms:created xsi:type="dcterms:W3CDTF">2021-09-06T10:05:03Z</dcterms:created>
  <dcterms:modified xsi:type="dcterms:W3CDTF">2023-11-20T13:15:11Z</dcterms:modified>
</cp:coreProperties>
</file>